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304" r:id="rId4"/>
    <p:sldId id="262" r:id="rId5"/>
    <p:sldId id="259" r:id="rId6"/>
    <p:sldId id="261" r:id="rId7"/>
    <p:sldId id="257" r:id="rId8"/>
    <p:sldId id="258" r:id="rId9"/>
    <p:sldId id="260" r:id="rId10"/>
    <p:sldId id="265" r:id="rId11"/>
    <p:sldId id="266" r:id="rId12"/>
    <p:sldId id="267" r:id="rId13"/>
    <p:sldId id="271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98" r:id="rId25"/>
    <p:sldId id="297" r:id="rId26"/>
    <p:sldId id="299" r:id="rId27"/>
    <p:sldId id="282" r:id="rId28"/>
    <p:sldId id="283" r:id="rId29"/>
    <p:sldId id="284" r:id="rId30"/>
    <p:sldId id="289" r:id="rId31"/>
    <p:sldId id="290" r:id="rId32"/>
    <p:sldId id="287" r:id="rId33"/>
    <p:sldId id="292" r:id="rId34"/>
    <p:sldId id="286" r:id="rId35"/>
    <p:sldId id="294" r:id="rId36"/>
    <p:sldId id="296" r:id="rId37"/>
    <p:sldId id="288" r:id="rId38"/>
    <p:sldId id="293" r:id="rId39"/>
    <p:sldId id="291" r:id="rId40"/>
    <p:sldId id="300" r:id="rId41"/>
    <p:sldId id="301" r:id="rId42"/>
    <p:sldId id="302" r:id="rId43"/>
    <p:sldId id="30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1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9803-D320-15EC-40D5-CA1616DCA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AF5E8-1890-AB73-DE21-62EDD7666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43DE6-D638-F47C-7964-0E724B2A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B816E-102F-855F-0B77-AD8F0E8F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488D-722C-E72E-8465-70F4C4D4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3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EB74-5A3C-7916-CA13-6962989B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FCD71-0E1F-BCCA-99A6-FF9AC0457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94D84-5B51-1203-7B25-04914825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ACBD9-D617-A1F1-0EEF-D0AA1358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239F8-FDB9-D5EF-AF44-1AAD4381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EEC3BB-E416-AACD-5219-F4361CB86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057B1-DD53-0723-A1F4-0C429E62E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230D6-A7A8-2A46-4B96-C8B867D9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EF3A6-BA43-2206-72B2-B86F2AEE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FF034-52B8-4B1E-506C-C4E9AF63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71D7-B6C3-1316-B9E1-FCA9F75D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4685-8DC2-18AE-0203-E304EF88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D027-7C93-8193-93CA-4775DBE5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A8D1-B423-1ECC-6CB8-C25B93B6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B4FB7-C790-0F1C-C5C1-1C2682B1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169F-C570-1110-30C2-5C0477B0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1AD95-5E8D-66A5-BC51-EB0486DA9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4191-78C3-F7C3-3063-E45B73F0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4AC6-7B41-8CB7-A80D-997308BE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5A54C-CCC8-E0F1-1015-0D881E4B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2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1A8B-8D3A-A137-0656-519766C9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E446-D461-D264-83F6-67580CA71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90AE-1F03-4F48-D3EB-1E548AD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60858-CCFE-E34D-417D-14F80C9E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138BF-C256-D841-DCA9-FD631749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70DC5-27CB-DDFE-A9DD-2140BDED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B34D-7A07-BA18-A35E-7F68E924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DC025-FD51-7FF4-885A-8451565F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693DD-2369-C088-7FF6-39351DF32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C9A76-6ACC-38D3-AB77-AE4F6B28F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C35CF-81A4-C383-3552-B8CC2EA71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D71B7-7528-5A5D-D003-1B15B8BA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9B02F-06B1-6A7F-103A-2F13248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B81AB-BF9B-6BF8-7098-E49B5BA2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EA07-8E82-606B-C5F9-64945ED3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B2C17-E6DE-2770-167C-01B1A961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FFF19-0D0C-6563-5396-1D62281E3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29971-77B8-527F-F16D-36FA64D7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2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02973-94C9-26FA-77A2-E883D4EA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57E-6A03-0CE6-D709-BA22152F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91661-7EC6-8E83-8B06-B7EBE9AF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2369-805A-43D3-5C7B-B87D63B5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51D1-4086-DBA4-948A-F0A6A733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C6A1E-1565-04D1-D088-B92F813E4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7540C-BD29-2711-7F6F-920A03F9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D648-2A72-F9DB-844D-17B0CD03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6516E-42CE-A6C2-214B-012B021D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7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BC6-BB15-C3D0-7919-FD704F7E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90D52-E99D-772C-6BD1-ACD9CA225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17EA-710D-510F-E500-58223F488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D1E9B-ED6F-D6C1-80C6-AFA9095A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F1A4D-5B31-FF30-E926-021A402F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3C83-ABBC-4B07-DA99-D837BF54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3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9205F-27B2-9C2D-5D12-30D328CE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6F853-32A7-6943-8D63-72A177FA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465A-DDFA-9DDB-F9F0-6AF3F1102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C436F-E465-4D96-9C33-4A794CEAF204}" type="datetimeFigureOut">
              <a:rPr lang="en-US" smtClean="0"/>
              <a:t>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E0792-77A2-889B-1926-EEDC29870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989C-30AE-F59C-D451-E4E044005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2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pi@teamnamepi.loc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realvnc.com/en/connect/download/viewer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how-to-install-mosquitto-broker-on-raspberry-pi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how-to-install-mosquitto-broker-on-raspberry-pi/" TargetMode="External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s-internet-guide.com/mqtt-websockets/" TargetMode="External"/><Relationship Id="rId2" Type="http://schemas.openxmlformats.org/officeDocument/2006/relationships/hyperlink" Target="https://randomnerdtutorials.com/how-to-install-mosquitto-broker-on-raspberry-pi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A3vmx0GaO8" TargetMode="External"/><Relationship Id="rId2" Type="http://schemas.openxmlformats.org/officeDocument/2006/relationships/hyperlink" Target="https://en.wikipedia.org/wiki/Raspberry_Pi_O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mmand.org/tlcl.php" TargetMode="External"/><Relationship Id="rId2" Type="http://schemas.openxmlformats.org/officeDocument/2006/relationships/hyperlink" Target="https://www.youtube.com/watch?v=bb_ApuH15Y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hyperlink" Target="https://en.wikipedia.org/wiki/Open-source_hardware" TargetMode="External"/><Relationship Id="rId7" Type="http://schemas.openxmlformats.org/officeDocument/2006/relationships/image" Target="../media/image3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37.pn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hyperlink" Target="https://fritzing.org/" TargetMode="External"/><Relationship Id="rId9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Ez5UCN3aHA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training/modules/create-iot-device-dotnet/2-construct-iot-hardwar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mwcorley79/smartbul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Z74x6dVYes" TargetMode="External"/><Relationship Id="rId7" Type="http://schemas.openxmlformats.org/officeDocument/2006/relationships/hyperlink" Target="https://www.youtube.com/watch?v=sKaSBh1M4M4" TargetMode="External"/><Relationship Id="rId2" Type="http://schemas.openxmlformats.org/officeDocument/2006/relationships/hyperlink" Target="https://www.raspberrypi.com/for-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ialcompare.com/en/comparison/raspberrypi-models-comparison" TargetMode="External"/><Relationship Id="rId5" Type="http://schemas.openxmlformats.org/officeDocument/2006/relationships/hyperlink" Target="https://randomnerdtutorials.com/getting-started-with-raspberry-pi/" TargetMode="External"/><Relationship Id="rId4" Type="http://schemas.openxmlformats.org/officeDocument/2006/relationships/hyperlink" Target="https://www.youtube.com/watch?v=p40OetppID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4F8C-428E-A067-EA25-4D8DCA7E1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(Raspberry) PI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BF8ED-B6B1-617C-567B-C6F78DAFC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3/2/24</a:t>
            </a:r>
          </a:p>
          <a:p>
            <a:r>
              <a:rPr lang="en-US" dirty="0"/>
              <a:t>ORION </a:t>
            </a:r>
          </a:p>
        </p:txBody>
      </p:sp>
    </p:spTree>
    <p:extLst>
      <p:ext uri="{BB962C8B-B14F-4D97-AF65-F5344CB8AC3E}">
        <p14:creationId xmlns:p14="http://schemas.microsoft.com/office/powerpoint/2010/main" val="145243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4332-D5AB-ED18-F377-12274BCB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CCB2-F602-42C2-288F-65677E5F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BC5CD4C-A940-B906-6D59-3D3AF23D3B14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166F74C-D36F-34BA-682C-5004A042E9B5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15288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787-DC6D-9393-B540-94F221D7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500" y="147709"/>
            <a:ext cx="9629300" cy="1325563"/>
          </a:xfrm>
        </p:spPr>
        <p:txBody>
          <a:bodyPr/>
          <a:lstStyle/>
          <a:p>
            <a:r>
              <a:rPr lang="en-US" dirty="0"/>
              <a:t>Important!  Perform the next steps with the mentor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1DED-DB71-B9C3-D2A8-68CBCCE53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06" y="1620981"/>
            <a:ext cx="4166419" cy="4338331"/>
          </a:xfrm>
        </p:spPr>
        <p:txBody>
          <a:bodyPr/>
          <a:lstStyle/>
          <a:p>
            <a:r>
              <a:rPr lang="en-US" dirty="0"/>
              <a:t>Follow the instructions as  specified, or your Raspberry Pi will not be configured properly for the “smart’ bulb project</a:t>
            </a:r>
          </a:p>
          <a:p>
            <a:endParaRPr lang="en-US" dirty="0"/>
          </a:p>
          <a:p>
            <a:r>
              <a:rPr lang="en-US" dirty="0"/>
              <a:t>Proceed to the next slide to begin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E07B4AE6-78F2-B49F-957B-8426ADEC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01" y="0"/>
            <a:ext cx="1772601" cy="1620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821B9-0EEA-F43C-6A1A-0FF95E57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05" y="864159"/>
            <a:ext cx="5478787" cy="584613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1F627F7-7E60-8EE0-DC8F-6C6A4958EBE8}"/>
              </a:ext>
            </a:extLst>
          </p:cNvPr>
          <p:cNvSpPr/>
          <p:nvPr/>
        </p:nvSpPr>
        <p:spPr>
          <a:xfrm>
            <a:off x="2024880" y="5237019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1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BD22-0281-0A79-E5D2-10724446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" y="1937825"/>
            <a:ext cx="2870067" cy="26177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These settings must be as specified, or your Pi will not be properly configured for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BFC85-DDC6-D670-DA6D-B0624FD9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51" y="100833"/>
            <a:ext cx="5545393" cy="665633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3FB2E17-39ED-4571-FB63-65A3A2EE1558}"/>
              </a:ext>
            </a:extLst>
          </p:cNvPr>
          <p:cNvSpPr/>
          <p:nvPr/>
        </p:nvSpPr>
        <p:spPr>
          <a:xfrm>
            <a:off x="8555016" y="207808"/>
            <a:ext cx="3098115" cy="1533372"/>
          </a:xfrm>
          <a:prstGeom prst="wedgeRectCallout">
            <a:avLst>
              <a:gd name="adj1" fmla="val -154045"/>
              <a:gd name="adj2" fmla="val 216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Specify the hostname. Use your Team name with “pi” appended. For example, Team “Viper”, would use hostname “</a:t>
            </a:r>
            <a:r>
              <a:rPr lang="en-US" dirty="0" err="1">
                <a:solidFill>
                  <a:schemeClr val="tx1"/>
                </a:solidFill>
              </a:rPr>
              <a:t>viperpi</a:t>
            </a:r>
            <a:r>
              <a:rPr lang="en-US" dirty="0">
                <a:solidFill>
                  <a:schemeClr val="tx1"/>
                </a:solidFill>
              </a:rPr>
              <a:t>” as shown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304B84-8F89-2E72-D5FF-55D44A657A31}"/>
              </a:ext>
            </a:extLst>
          </p:cNvPr>
          <p:cNvSpPr/>
          <p:nvPr/>
        </p:nvSpPr>
        <p:spPr>
          <a:xfrm>
            <a:off x="8829244" y="2985074"/>
            <a:ext cx="2688200" cy="1171135"/>
          </a:xfrm>
          <a:prstGeom prst="wedgeRectCallout">
            <a:avLst>
              <a:gd name="adj1" fmla="val -126993"/>
              <a:gd name="adj2" fmla="val -421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Configure the WIFI settings to use the Griffiss institute Guest network.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6500A8-139C-F7AD-67FE-21AE470CE7EF}"/>
              </a:ext>
            </a:extLst>
          </p:cNvPr>
          <p:cNvSpPr/>
          <p:nvPr/>
        </p:nvSpPr>
        <p:spPr>
          <a:xfrm>
            <a:off x="8624287" y="1937825"/>
            <a:ext cx="3429168" cy="763967"/>
          </a:xfrm>
          <a:prstGeom prst="wedgeRectCallout">
            <a:avLst>
              <a:gd name="adj1" fmla="val -112039"/>
              <a:gd name="adj2" fmla="val -218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the username to “pi” and the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Password to “team chooses” (don’t share)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194718E-26DC-25CE-1C8A-DA881F5B29B4}"/>
              </a:ext>
            </a:extLst>
          </p:cNvPr>
          <p:cNvSpPr/>
          <p:nvPr/>
        </p:nvSpPr>
        <p:spPr>
          <a:xfrm>
            <a:off x="8759973" y="4439491"/>
            <a:ext cx="2688200" cy="1171135"/>
          </a:xfrm>
          <a:prstGeom prst="wedgeRectCallout">
            <a:avLst>
              <a:gd name="adj1" fmla="val -120499"/>
              <a:gd name="adj2" fmla="val -300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the country to ‘US’ and set the locale settings as illustrated</a:t>
            </a:r>
          </a:p>
        </p:txBody>
      </p:sp>
      <p:pic>
        <p:nvPicPr>
          <p:cNvPr id="12" name="Picture 11" descr="A red stop sign with a hand&#10;&#10;Description automatically generated">
            <a:extLst>
              <a:ext uri="{FF2B5EF4-FFF2-40B4-BE49-F238E27FC236}">
                <a16:creationId xmlns:a16="http://schemas.microsoft.com/office/drawing/2014/main" id="{564CA729-0C7B-80C1-066A-4D6698DB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9" y="207808"/>
            <a:ext cx="1772601" cy="1620982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F648408-2E15-8AD3-ECED-FDF21DE3DE20}"/>
              </a:ext>
            </a:extLst>
          </p:cNvPr>
          <p:cNvSpPr/>
          <p:nvPr/>
        </p:nvSpPr>
        <p:spPr>
          <a:xfrm>
            <a:off x="2133600" y="5791200"/>
            <a:ext cx="1441994" cy="542096"/>
          </a:xfrm>
          <a:prstGeom prst="wedgeRectCallout">
            <a:avLst>
              <a:gd name="adj1" fmla="val 170662"/>
              <a:gd name="adj2" fmla="val 787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“Save”</a:t>
            </a:r>
          </a:p>
        </p:txBody>
      </p:sp>
    </p:spTree>
    <p:extLst>
      <p:ext uri="{BB962C8B-B14F-4D97-AF65-F5344CB8AC3E}">
        <p14:creationId xmlns:p14="http://schemas.microsoft.com/office/powerpoint/2010/main" val="3352115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9BBBA-B531-6D24-4086-9A09796E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6902-BEF9-D481-A023-41C3A005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646E-64DB-0AC3-2492-80DDB6B5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821CD4F-053B-4487-4E69-C7623C8DDD9E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A2106E7-9B18-4C20-5223-75D2E93FDFB7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262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9EF6-02AF-573A-93AD-443AD681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365126"/>
            <a:ext cx="3189134" cy="1709480"/>
          </a:xfrm>
        </p:spPr>
        <p:txBody>
          <a:bodyPr/>
          <a:lstStyle/>
          <a:p>
            <a:r>
              <a:rPr lang="en-US" dirty="0"/>
              <a:t>Enable Secure Shell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E245C-67F7-1C5D-C37F-CF601311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77" y="365126"/>
            <a:ext cx="4852103" cy="616974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357B481-DC2B-926C-A523-DCAC010AAF5F}"/>
              </a:ext>
            </a:extLst>
          </p:cNvPr>
          <p:cNvSpPr/>
          <p:nvPr/>
        </p:nvSpPr>
        <p:spPr>
          <a:xfrm>
            <a:off x="9682257" y="1710812"/>
            <a:ext cx="2254712" cy="1035173"/>
          </a:xfrm>
          <a:prstGeom prst="wedgeRectCallout">
            <a:avLst>
              <a:gd name="adj1" fmla="val -185999"/>
              <a:gd name="adj2" fmla="val -1054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“Services” Tab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9FDEE03-FB68-E1A3-E0BE-0E9247B688B6}"/>
              </a:ext>
            </a:extLst>
          </p:cNvPr>
          <p:cNvSpPr/>
          <p:nvPr/>
        </p:nvSpPr>
        <p:spPr>
          <a:xfrm>
            <a:off x="778489" y="3748222"/>
            <a:ext cx="2254712" cy="1035173"/>
          </a:xfrm>
          <a:prstGeom prst="wedgeRectCallout">
            <a:avLst>
              <a:gd name="adj1" fmla="val 124923"/>
              <a:gd name="adj2" fmla="val -2298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Choose password authentication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74ACF2B-D03C-0000-0BC0-4A4AAF7B93A5}"/>
              </a:ext>
            </a:extLst>
          </p:cNvPr>
          <p:cNvSpPr/>
          <p:nvPr/>
        </p:nvSpPr>
        <p:spPr>
          <a:xfrm>
            <a:off x="778489" y="5690093"/>
            <a:ext cx="2254712" cy="1035173"/>
          </a:xfrm>
          <a:prstGeom prst="wedgeRectCallout">
            <a:avLst>
              <a:gd name="adj1" fmla="val 180741"/>
              <a:gd name="adj2" fmla="val 85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Save settings </a:t>
            </a:r>
          </a:p>
        </p:txBody>
      </p:sp>
    </p:spTree>
    <p:extLst>
      <p:ext uri="{BB962C8B-B14F-4D97-AF65-F5344CB8AC3E}">
        <p14:creationId xmlns:p14="http://schemas.microsoft.com/office/powerpoint/2010/main" val="3299328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A5CA-3A91-C1C2-2AC5-FE4FCC3B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CE1-587C-627A-E512-FCFFB8E7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6F3E-E0E2-A1EF-BD99-3DA5A893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" y="972724"/>
            <a:ext cx="5224549" cy="381540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AD57A65-D68B-E16E-55C4-9D52ECC30D3D}"/>
              </a:ext>
            </a:extLst>
          </p:cNvPr>
          <p:cNvSpPr/>
          <p:nvPr/>
        </p:nvSpPr>
        <p:spPr>
          <a:xfrm>
            <a:off x="1688833" y="5177572"/>
            <a:ext cx="2254712" cy="1035173"/>
          </a:xfrm>
          <a:prstGeom prst="wedgeRectCallout">
            <a:avLst>
              <a:gd name="adj1" fmla="val 40686"/>
              <a:gd name="adj2" fmla="val -21057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“Yes”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01AED-54ED-F32A-78F4-AD4DD93E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13" y="1788947"/>
            <a:ext cx="5397213" cy="3815408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8A020C-F5DB-754D-870A-57B1F7185AB8}"/>
              </a:ext>
            </a:extLst>
          </p:cNvPr>
          <p:cNvSpPr/>
          <p:nvPr/>
        </p:nvSpPr>
        <p:spPr>
          <a:xfrm>
            <a:off x="5321852" y="5742837"/>
            <a:ext cx="2254712" cy="1035173"/>
          </a:xfrm>
          <a:prstGeom prst="wedgeRectCallout">
            <a:avLst>
              <a:gd name="adj1" fmla="val 109150"/>
              <a:gd name="adj2" fmla="val -16972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Click “Yes” to write the operating system image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F9A9307-D105-6586-53BA-74601DDFAEB0}"/>
              </a:ext>
            </a:extLst>
          </p:cNvPr>
          <p:cNvSpPr/>
          <p:nvPr/>
        </p:nvSpPr>
        <p:spPr>
          <a:xfrm>
            <a:off x="4699819" y="4116769"/>
            <a:ext cx="1900892" cy="134272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74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E05-1F90-0E00-A637-742ED986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6" y="154439"/>
            <a:ext cx="10515600" cy="877948"/>
          </a:xfrm>
        </p:spPr>
        <p:txBody>
          <a:bodyPr>
            <a:normAutofit/>
          </a:bodyPr>
          <a:lstStyle/>
          <a:p>
            <a:r>
              <a:rPr lang="en-US" dirty="0"/>
              <a:t>Wait for the OS image to be written to SD-card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D24-9E10-9974-A96E-C924148A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2" y="1032387"/>
            <a:ext cx="5419397" cy="4300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C9C6C-EE3A-5513-2E0C-4C79FE4D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8400"/>
            <a:ext cx="5539703" cy="39404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BA5E7E3-C01D-1FA6-4DB0-A2B2618F63D6}"/>
              </a:ext>
            </a:extLst>
          </p:cNvPr>
          <p:cNvSpPr/>
          <p:nvPr/>
        </p:nvSpPr>
        <p:spPr>
          <a:xfrm>
            <a:off x="4699563" y="4661262"/>
            <a:ext cx="1900892" cy="13427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660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CF86-7CE7-9723-0BFD-BC91B916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89822"/>
            <a:ext cx="10515600" cy="1031056"/>
          </a:xfrm>
        </p:spPr>
        <p:txBody>
          <a:bodyPr/>
          <a:lstStyle/>
          <a:p>
            <a:r>
              <a:rPr lang="en-US" dirty="0"/>
              <a:t>Start an SSH session with the Raspberry 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53568-83BE-4A2C-EE2F-BAFA31D2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74" y="1374541"/>
            <a:ext cx="7369368" cy="46998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2F7AD3-F141-F143-94D9-09D37FBF7ECF}"/>
              </a:ext>
            </a:extLst>
          </p:cNvPr>
          <p:cNvSpPr txBox="1">
            <a:spLocks/>
          </p:cNvSpPr>
          <p:nvPr/>
        </p:nvSpPr>
        <p:spPr>
          <a:xfrm>
            <a:off x="225960" y="1589241"/>
            <a:ext cx="4641007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Open a new terminal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Type command</a:t>
            </a:r>
            <a:r>
              <a:rPr lang="en-US" sz="1800" i="1" dirty="0">
                <a:solidFill>
                  <a:schemeClr val="accent1"/>
                </a:solidFill>
              </a:rPr>
              <a:t>:  </a:t>
            </a:r>
            <a:r>
              <a:rPr lang="en-US" sz="1800" i="1" dirty="0" err="1">
                <a:solidFill>
                  <a:schemeClr val="accent1"/>
                </a:solidFill>
                <a:hlinkClick r:id="rId3"/>
              </a:rPr>
              <a:t>pi@teamnamepi.local</a:t>
            </a:r>
            <a:endParaRPr lang="en-US" sz="1800" i="1" dirty="0">
              <a:solidFill>
                <a:schemeClr val="accent1"/>
              </a:solidFill>
            </a:endParaRPr>
          </a:p>
          <a:p>
            <a:endParaRPr lang="en-US" sz="1800" i="1" dirty="0">
              <a:solidFill>
                <a:schemeClr val="accent1"/>
              </a:solidFill>
            </a:endParaRPr>
          </a:p>
          <a:p>
            <a:r>
              <a:rPr lang="en-US" sz="1800" i="1" dirty="0"/>
              <a:t>Replace </a:t>
            </a:r>
            <a:r>
              <a:rPr lang="en-US" sz="1800" i="1" dirty="0">
                <a:hlinkClick r:id="rId3"/>
              </a:rPr>
              <a:t>“</a:t>
            </a:r>
            <a:r>
              <a:rPr lang="en-US" sz="1800" i="1" dirty="0">
                <a:solidFill>
                  <a:schemeClr val="accent1"/>
                </a:solidFill>
                <a:hlinkClick r:id="rId3"/>
              </a:rPr>
              <a:t>teamname</a:t>
            </a:r>
            <a:r>
              <a:rPr lang="en-US" sz="1800" i="1" dirty="0">
                <a:solidFill>
                  <a:schemeClr val="accent1"/>
                </a:solidFill>
              </a:rPr>
              <a:t>” with name </a:t>
            </a:r>
            <a:r>
              <a:rPr lang="en-US" sz="1800" dirty="0"/>
              <a:t>of your Team</a:t>
            </a:r>
          </a:p>
          <a:p>
            <a:endParaRPr lang="en-US" sz="1800" i="1" dirty="0">
              <a:solidFill>
                <a:schemeClr val="accent1"/>
              </a:solidFill>
            </a:endParaRPr>
          </a:p>
          <a:p>
            <a:r>
              <a:rPr lang="en-US" sz="1800" dirty="0"/>
              <a:t>Example:  </a:t>
            </a:r>
            <a:r>
              <a:rPr lang="en-US" sz="1800" i="1" dirty="0">
                <a:solidFill>
                  <a:srgbClr val="C00000"/>
                </a:solidFill>
              </a:rPr>
              <a:t>ssh </a:t>
            </a:r>
            <a:r>
              <a:rPr lang="en-US" sz="1800" i="1" dirty="0" err="1">
                <a:solidFill>
                  <a:srgbClr val="C00000"/>
                </a:solidFill>
              </a:rPr>
              <a:t>pi@viperpi.local</a:t>
            </a:r>
            <a:r>
              <a:rPr lang="en-US" sz="1800" i="1" dirty="0">
                <a:solidFill>
                  <a:srgbClr val="C00000"/>
                </a:solidFill>
              </a:rPr>
              <a:t>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055A1F-4F55-BC24-3986-6827574127E6}"/>
              </a:ext>
            </a:extLst>
          </p:cNvPr>
          <p:cNvCxnSpPr/>
          <p:nvPr/>
        </p:nvCxnSpPr>
        <p:spPr>
          <a:xfrm flipV="1">
            <a:off x="2734887" y="1936865"/>
            <a:ext cx="3025833" cy="5652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FB91ED-7DB6-A19C-7A30-61C47CE26C64}"/>
              </a:ext>
            </a:extLst>
          </p:cNvPr>
          <p:cNvCxnSpPr>
            <a:cxnSpLocks/>
          </p:cNvCxnSpPr>
          <p:nvPr/>
        </p:nvCxnSpPr>
        <p:spPr>
          <a:xfrm flipV="1">
            <a:off x="2959510" y="2620297"/>
            <a:ext cx="6803922" cy="1366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2D2A5E-9726-0147-46AE-EA75DB2B65C4}"/>
              </a:ext>
            </a:extLst>
          </p:cNvPr>
          <p:cNvSpPr txBox="1"/>
          <p:nvPr/>
        </p:nvSpPr>
        <p:spPr>
          <a:xfrm>
            <a:off x="225960" y="3866053"/>
            <a:ext cx="310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Type command</a:t>
            </a:r>
            <a:r>
              <a:rPr lang="en-US" sz="1800" i="1" dirty="0">
                <a:solidFill>
                  <a:schemeClr val="accent1"/>
                </a:solidFill>
              </a:rPr>
              <a:t>: </a:t>
            </a:r>
            <a:r>
              <a:rPr lang="en-US" i="1" dirty="0">
                <a:solidFill>
                  <a:schemeClr val="accent1"/>
                </a:solidFill>
              </a:rPr>
              <a:t>yes</a:t>
            </a:r>
            <a:endParaRPr lang="en-US" sz="1800" i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3D0EF-CCFF-3329-4D04-D1A81DAAA8C9}"/>
              </a:ext>
            </a:extLst>
          </p:cNvPr>
          <p:cNvSpPr txBox="1"/>
          <p:nvPr/>
        </p:nvSpPr>
        <p:spPr>
          <a:xfrm>
            <a:off x="179439" y="5612696"/>
            <a:ext cx="3107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Congratulations. You have a new (remote) connection the Raspberry Pi</a:t>
            </a:r>
            <a:endParaRPr lang="en-US" sz="1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8659AF-B6B3-F148-A8C1-36F83FE1021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286614" y="5791200"/>
            <a:ext cx="1934315" cy="2831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02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0A6E-D281-6080-D530-BD8821C6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A740-B579-7573-991B-BEEC2086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Raspberry Pi configuration tool to configure the services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18496F-5998-3683-9C46-987C03787127}"/>
              </a:ext>
            </a:extLst>
          </p:cNvPr>
          <p:cNvSpPr txBox="1">
            <a:spLocks/>
          </p:cNvSpPr>
          <p:nvPr/>
        </p:nvSpPr>
        <p:spPr>
          <a:xfrm>
            <a:off x="5546175" y="680012"/>
            <a:ext cx="3579124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/>
              <a:t>Type command: 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sudo </a:t>
            </a:r>
            <a:r>
              <a:rPr lang="en-US" sz="1800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raspi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-config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1F33-38ED-7D25-F9B8-495CB7F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6" y="1273847"/>
            <a:ext cx="4225978" cy="23780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9E755D-6CCF-5FB6-353F-D3479F805E5B}"/>
              </a:ext>
            </a:extLst>
          </p:cNvPr>
          <p:cNvCxnSpPr>
            <a:cxnSpLocks/>
          </p:cNvCxnSpPr>
          <p:nvPr/>
        </p:nvCxnSpPr>
        <p:spPr>
          <a:xfrm flipH="1">
            <a:off x="3982065" y="1356980"/>
            <a:ext cx="3524328" cy="4223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70442-02C0-E313-415B-83A70852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5" y="2437854"/>
            <a:ext cx="6815121" cy="41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1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E21C6-C808-6DDA-4FE1-3298FA40B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584F-127B-B513-8F50-F3F945A6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/>
          </a:bodyPr>
          <a:lstStyle/>
          <a:p>
            <a:r>
              <a:rPr lang="en-US" dirty="0"/>
              <a:t>Select Configure the Interfaces: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8C34A-7259-13F1-1838-DBD141DCD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11" y="1451277"/>
            <a:ext cx="6883121" cy="46838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417F26-0E6B-BF5F-565D-CA31B1F15254}"/>
              </a:ext>
            </a:extLst>
          </p:cNvPr>
          <p:cNvCxnSpPr>
            <a:cxnSpLocks/>
          </p:cNvCxnSpPr>
          <p:nvPr/>
        </p:nvCxnSpPr>
        <p:spPr>
          <a:xfrm>
            <a:off x="2662813" y="3757353"/>
            <a:ext cx="2937037" cy="1227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0E9E03-3399-7DD9-2693-F1795850C365}"/>
              </a:ext>
            </a:extLst>
          </p:cNvPr>
          <p:cNvCxnSpPr>
            <a:cxnSpLocks/>
          </p:cNvCxnSpPr>
          <p:nvPr/>
        </p:nvCxnSpPr>
        <p:spPr>
          <a:xfrm flipV="1">
            <a:off x="2662813" y="3064796"/>
            <a:ext cx="1978013" cy="6925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6FFFF8-F58F-86C1-E82F-BA00D4552EFB}"/>
              </a:ext>
            </a:extLst>
          </p:cNvPr>
          <p:cNvSpPr txBox="1"/>
          <p:nvPr/>
        </p:nvSpPr>
        <p:spPr>
          <a:xfrm>
            <a:off x="475755" y="3572687"/>
            <a:ext cx="232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Select menu item 3:</a:t>
            </a:r>
          </a:p>
        </p:txBody>
      </p:sp>
    </p:spTree>
    <p:extLst>
      <p:ext uri="{BB962C8B-B14F-4D97-AF65-F5344CB8AC3E}">
        <p14:creationId xmlns:p14="http://schemas.microsoft.com/office/powerpoint/2010/main" val="100507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780F-FB32-7F77-8E7F-CD20CF08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3" y="142703"/>
            <a:ext cx="10515600" cy="1004288"/>
          </a:xfrm>
        </p:spPr>
        <p:txBody>
          <a:bodyPr/>
          <a:lstStyle/>
          <a:p>
            <a:r>
              <a:rPr lang="en-US" dirty="0"/>
              <a:t>Agenda  for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C654-E9BE-62F4-D9D0-109649C7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568"/>
            <a:ext cx="10515600" cy="52263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about single board computers (SBC)</a:t>
            </a:r>
          </a:p>
          <a:p>
            <a:pPr lvl="1"/>
            <a:r>
              <a:rPr lang="en-US" dirty="0"/>
              <a:t>What can they do?  What are they used for?  How much do they typically cost? $</a:t>
            </a:r>
          </a:p>
          <a:p>
            <a:pPr lvl="2"/>
            <a:r>
              <a:rPr lang="en-US" dirty="0"/>
              <a:t>Discuss Arduino versus Raspberry Pi? Differences?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Learn about enabling the technologies… </a:t>
            </a:r>
          </a:p>
          <a:p>
            <a:pPr lvl="2"/>
            <a:r>
              <a:rPr lang="en-US" dirty="0"/>
              <a:t>Linux OS,</a:t>
            </a:r>
          </a:p>
          <a:p>
            <a:pPr lvl="2"/>
            <a:r>
              <a:rPr lang="en-US" dirty="0"/>
              <a:t> IoT (Internet-of-things)</a:t>
            </a:r>
          </a:p>
          <a:p>
            <a:pPr lvl="2"/>
            <a:r>
              <a:rPr lang="en-US" dirty="0"/>
              <a:t>Introduction to computer programming…</a:t>
            </a:r>
          </a:p>
          <a:p>
            <a:pPr lvl="3"/>
            <a:r>
              <a:rPr lang="en-US" dirty="0"/>
              <a:t>Making hardware and software talk: </a:t>
            </a:r>
          </a:p>
          <a:p>
            <a:pPr lvl="4"/>
            <a:r>
              <a:rPr lang="en-US" dirty="0"/>
              <a:t>Network protocols: MQTT and HTTP (Web sockets)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 Hands on project:  You will use the Raspberry Pi 3 to construct a custom IoT Device:   Build “Smart” (IoT) light bulb from scratch</a:t>
            </a:r>
          </a:p>
          <a:p>
            <a:pPr lvl="2"/>
            <a:r>
              <a:rPr lang="en-US" dirty="0"/>
              <a:t>Ingredients?	</a:t>
            </a:r>
          </a:p>
          <a:p>
            <a:pPr lvl="3"/>
            <a:r>
              <a:rPr lang="en-US" dirty="0"/>
              <a:t>A Raspberry PI 3B, and a  few electronic components, and an ordinary desktop</a:t>
            </a:r>
          </a:p>
          <a:p>
            <a:pPr lvl="4"/>
            <a:r>
              <a:rPr lang="en-US" dirty="0"/>
              <a:t>You build the software to make it work.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34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BC6F-31C6-A183-7557-F65A35AC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63335"/>
            <a:ext cx="10515600" cy="1325563"/>
          </a:xfrm>
        </p:spPr>
        <p:txBody>
          <a:bodyPr/>
          <a:lstStyle/>
          <a:p>
            <a:r>
              <a:rPr lang="en-US" dirty="0"/>
              <a:t>Enable SSH, VNC, and I2C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18B37-5398-2D09-AC66-6FCAA317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24" y="1559223"/>
            <a:ext cx="5343105" cy="4094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0BC27-E226-1BA3-44FB-26D27DBC20A2}"/>
              </a:ext>
            </a:extLst>
          </p:cNvPr>
          <p:cNvSpPr txBox="1"/>
          <p:nvPr/>
        </p:nvSpPr>
        <p:spPr>
          <a:xfrm>
            <a:off x="324464" y="1877962"/>
            <a:ext cx="30873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is already enabled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Enable both VNC and I2C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i="1" dirty="0"/>
              <a:t>I2C</a:t>
            </a:r>
            <a:r>
              <a:rPr lang="en-US" i="1" dirty="0"/>
              <a:t> (Inter-Integrated Circuit) is widely used a serial bus protocol for establish serial communication integrated circuits (ICs)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Select Finish to exit	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9C3286-07F9-8D87-9C5D-CC89DE646B90}"/>
              </a:ext>
            </a:extLst>
          </p:cNvPr>
          <p:cNvCxnSpPr>
            <a:cxnSpLocks/>
          </p:cNvCxnSpPr>
          <p:nvPr/>
        </p:nvCxnSpPr>
        <p:spPr>
          <a:xfrm>
            <a:off x="1971368" y="2801292"/>
            <a:ext cx="2149610" cy="405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D66CF9-91EF-82CE-C3A1-C891A23ED8A1}"/>
              </a:ext>
            </a:extLst>
          </p:cNvPr>
          <p:cNvCxnSpPr>
            <a:cxnSpLocks/>
          </p:cNvCxnSpPr>
          <p:nvPr/>
        </p:nvCxnSpPr>
        <p:spPr>
          <a:xfrm>
            <a:off x="1971368" y="2789269"/>
            <a:ext cx="2149610" cy="836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6FFBB1-4839-5FB7-BBD9-8D1B74E0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52" y="3751136"/>
            <a:ext cx="4681931" cy="310686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92F72B-5D16-2967-B080-5A33F5C7A1AA}"/>
              </a:ext>
            </a:extLst>
          </p:cNvPr>
          <p:cNvCxnSpPr>
            <a:cxnSpLocks/>
          </p:cNvCxnSpPr>
          <p:nvPr/>
        </p:nvCxnSpPr>
        <p:spPr>
          <a:xfrm>
            <a:off x="2801389" y="5860473"/>
            <a:ext cx="7405292" cy="5959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8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A80D-61D6-7F75-0A12-9E3780DE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86" y="138839"/>
            <a:ext cx="10515600" cy="814521"/>
          </a:xfrm>
        </p:spPr>
        <p:txBody>
          <a:bodyPr>
            <a:normAutofit/>
          </a:bodyPr>
          <a:lstStyle/>
          <a:p>
            <a:r>
              <a:rPr lang="en-US" dirty="0"/>
              <a:t>Setup VNC viewer laptop PC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15FE-9EE1-B9A4-A9BF-255E63F0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31" y="869344"/>
            <a:ext cx="10515600" cy="4351338"/>
          </a:xfrm>
        </p:spPr>
        <p:txBody>
          <a:bodyPr/>
          <a:lstStyle/>
          <a:p>
            <a:r>
              <a:rPr lang="en-US" dirty="0"/>
              <a:t>VNC stands for Virtual Network Computing. It is a cross-platform screen sharing system that was created to </a:t>
            </a:r>
            <a:r>
              <a:rPr lang="en-US" b="1" dirty="0"/>
              <a:t>remotely control/view another computer</a:t>
            </a:r>
          </a:p>
          <a:p>
            <a:pPr lvl="1"/>
            <a:r>
              <a:rPr lang="en-US" dirty="0"/>
              <a:t>Download the VNC viewer  application to Windows (host) computer:</a:t>
            </a:r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https://www.realvnc.com/en/connect/download/viewer/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083D-8CDD-2D8C-24CB-28F61BD7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045" y="2831537"/>
            <a:ext cx="4874397" cy="36036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A0ABCD-540A-B206-661A-76B1C8468297}"/>
              </a:ext>
            </a:extLst>
          </p:cNvPr>
          <p:cNvSpPr/>
          <p:nvPr/>
        </p:nvSpPr>
        <p:spPr>
          <a:xfrm>
            <a:off x="4774424" y="5137392"/>
            <a:ext cx="544452" cy="481631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5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B04E-5199-D8FE-2B6E-38A9E7B5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50" y="132369"/>
            <a:ext cx="10515600" cy="964912"/>
          </a:xfrm>
        </p:spPr>
        <p:txBody>
          <a:bodyPr/>
          <a:lstStyle/>
          <a:p>
            <a:r>
              <a:rPr lang="en-US" dirty="0"/>
              <a:t>Establish a VNC session with Raspberry PI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50A9C-B8BE-9B8B-7669-6EED002E513F}"/>
              </a:ext>
            </a:extLst>
          </p:cNvPr>
          <p:cNvSpPr txBox="1"/>
          <p:nvPr/>
        </p:nvSpPr>
        <p:spPr>
          <a:xfrm>
            <a:off x="347749" y="1554480"/>
            <a:ext cx="4698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 Real VNC viewer and enter the Raspberry Pi host name in the connect box.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recall the </a:t>
            </a:r>
            <a:r>
              <a:rPr lang="en-US" dirty="0">
                <a:solidFill>
                  <a:schemeClr val="accent1"/>
                </a:solidFill>
              </a:rPr>
              <a:t>host have given should be the team's name followed by the keyword  word “pi”.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For example, </a:t>
            </a:r>
            <a:r>
              <a:rPr lang="en-US" i="1" dirty="0">
                <a:solidFill>
                  <a:schemeClr val="accent1"/>
                </a:solidFill>
              </a:rPr>
              <a:t>for Team “Viper”, the raspberry pi host name should be “</a:t>
            </a:r>
            <a:r>
              <a:rPr lang="en-US" i="1" dirty="0" err="1">
                <a:solidFill>
                  <a:schemeClr val="accent1"/>
                </a:solidFill>
              </a:rPr>
              <a:t>viperpi.local</a:t>
            </a:r>
            <a:r>
              <a:rPr lang="en-US" dirty="0"/>
              <a:t>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Enter the hostname for your team’s pi  in the Real VNC viewer connect box as shown and press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Supply the username “pi”, and the password your team specified.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636D0-2F74-B5FB-EF96-8E688EEC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24" y="1258528"/>
            <a:ext cx="6929866" cy="53389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F09E55-BDEE-B183-6CB5-6CC20A9B4D22}"/>
              </a:ext>
            </a:extLst>
          </p:cNvPr>
          <p:cNvCxnSpPr>
            <a:cxnSpLocks/>
          </p:cNvCxnSpPr>
          <p:nvPr/>
        </p:nvCxnSpPr>
        <p:spPr>
          <a:xfrm flipV="1">
            <a:off x="4139381" y="1953750"/>
            <a:ext cx="2163097" cy="1974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C7A22F-C219-AFB3-1F73-450F423B0764}"/>
              </a:ext>
            </a:extLst>
          </p:cNvPr>
          <p:cNvCxnSpPr>
            <a:cxnSpLocks/>
          </p:cNvCxnSpPr>
          <p:nvPr/>
        </p:nvCxnSpPr>
        <p:spPr>
          <a:xfrm flipV="1">
            <a:off x="4060723" y="4768645"/>
            <a:ext cx="1891544" cy="3441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76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B26B-5B4A-2240-DD29-51D0F251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55" y="573578"/>
            <a:ext cx="4304072" cy="26517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Established VNC session: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a remote desktop experience, without the need for physical monitor and keyboard/mouse peripherals  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24D99-9ADC-00FF-F3EA-0C617D4B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638" y="331838"/>
            <a:ext cx="7234085" cy="61943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52EC8E7-E75E-B8B9-95E1-001883D018F2}"/>
              </a:ext>
            </a:extLst>
          </p:cNvPr>
          <p:cNvSpPr/>
          <p:nvPr/>
        </p:nvSpPr>
        <p:spPr>
          <a:xfrm>
            <a:off x="2793881" y="2614352"/>
            <a:ext cx="1895302" cy="814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07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53A5-38C5-FF73-F7F6-651F90A4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9" y="78408"/>
            <a:ext cx="11781183" cy="1205257"/>
          </a:xfrm>
        </p:spPr>
        <p:txBody>
          <a:bodyPr>
            <a:normAutofit fontScale="90000"/>
          </a:bodyPr>
          <a:lstStyle/>
          <a:p>
            <a:r>
              <a:rPr lang="en-US" dirty="0"/>
              <a:t>MQTT Protocol is used to enable communication between the web (user) interface and the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D409-3801-F915-CD93-138870B76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https://randomnerdtutorials.com/how-to-install-mosquitto-broker-on-raspberry-pi/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21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F3B2-375D-3B4D-52C7-1D20B5B6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33904"/>
            <a:ext cx="11784495" cy="6685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Install Mosquitto MQTT Broker on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4CB2-BBAA-C8BC-2B8A-C464C060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13" y="802448"/>
            <a:ext cx="10515600" cy="5909087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SSH to  the Raspberry Pi: </a:t>
            </a:r>
          </a:p>
          <a:p>
            <a:pPr lvl="1"/>
            <a:r>
              <a:rPr lang="en-US" sz="3600" dirty="0"/>
              <a:t>Open a command terminal </a:t>
            </a:r>
          </a:p>
          <a:p>
            <a:pPr lvl="2"/>
            <a:r>
              <a:rPr lang="en-US" sz="3600" dirty="0"/>
              <a:t>Enter command:  </a:t>
            </a:r>
            <a:r>
              <a:rPr lang="en-US" sz="3600" i="1" dirty="0">
                <a:solidFill>
                  <a:schemeClr val="accent1"/>
                </a:solidFill>
              </a:rPr>
              <a:t>ssh pi@{teamname}pi.local   </a:t>
            </a:r>
            <a:r>
              <a:rPr lang="en-US" sz="3600" dirty="0"/>
              <a:t>-  replace {teamname} with corresponding team name: example Team: “Viper”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36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 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2"/>
            <a:r>
              <a:rPr lang="en-US" sz="3600" dirty="0"/>
              <a:t>From the ssh session, enter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apt install -y mosquitto mosquitto-clients</a:t>
            </a:r>
          </a:p>
          <a:p>
            <a:pPr marL="0" indent="0">
              <a:buNone/>
            </a:pPr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r>
              <a:rPr lang="en-US" sz="3600" dirty="0"/>
              <a:t>To make Mosquitto auto start when the Raspberry Pi boots, you need to run the following command (this means that the Mosquitto broker will automatically start when the Raspberry Pi starts):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systemctl enable mosquitto.service</a:t>
            </a:r>
          </a:p>
          <a:p>
            <a:pPr marL="1371600" lvl="3" indent="0">
              <a:buNone/>
            </a:pPr>
            <a:endParaRPr lang="en-US" sz="3600" i="1" dirty="0">
              <a:solidFill>
                <a:schemeClr val="accent1"/>
              </a:solidFill>
            </a:endParaRPr>
          </a:p>
          <a:p>
            <a:pPr lvl="2"/>
            <a:r>
              <a:rPr lang="en-US" sz="3600" dirty="0"/>
              <a:t>Test the installation by running the following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mosquitto -v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Source: </a:t>
            </a:r>
            <a:r>
              <a:rPr lang="en-US" sz="3200" dirty="0">
                <a:hlinkClick r:id="rId3"/>
              </a:rPr>
              <a:t>https://randomnerdtutorials.com/how-to-install-mosquitto-broker-on-raspberry-pi/</a:t>
            </a:r>
            <a:r>
              <a:rPr lang="en-US" sz="3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C63A8-AAC6-1A3D-AB51-298E37C5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375" y="2713382"/>
            <a:ext cx="7226990" cy="8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3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01FD-413A-0A1A-EF89-BC3A4FE3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US" dirty="0"/>
              <a:t>MQTT Broker configuration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2641-F798-3DA8-1CFF-B64D35848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53" y="1509290"/>
            <a:ext cx="6337852" cy="4351338"/>
          </a:xfrm>
        </p:spPr>
        <p:txBody>
          <a:bodyPr/>
          <a:lstStyle/>
          <a:p>
            <a:r>
              <a:rPr lang="en-US" dirty="0"/>
              <a:t>Configure the MQTT Broker to use </a:t>
            </a:r>
            <a:r>
              <a:rPr lang="en-US" dirty="0" err="1"/>
              <a:t>Websockets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2"/>
              </a:rPr>
              <a:t>https://randomnerdtutorials.com/how-to-install-mosquitto-broker-on-raspberry-pi/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http://www.steves-internet-guide.com/mqtt-websockets/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nano or vi to open:  </a:t>
            </a:r>
            <a:r>
              <a:rPr lang="en-US" i="1" dirty="0">
                <a:solidFill>
                  <a:schemeClr val="accent1"/>
                </a:solidFill>
              </a:rPr>
              <a:t>sudo nano /</a:t>
            </a:r>
            <a:r>
              <a:rPr lang="en-US" i="1" dirty="0" err="1">
                <a:solidFill>
                  <a:schemeClr val="accent1"/>
                </a:solidFill>
              </a:rPr>
              <a:t>etc</a:t>
            </a:r>
            <a:r>
              <a:rPr lang="en-US" i="1" dirty="0">
                <a:solidFill>
                  <a:schemeClr val="accent1"/>
                </a:solidFill>
              </a:rPr>
              <a:t>/mosquitto/</a:t>
            </a:r>
            <a:r>
              <a:rPr lang="en-US" i="1" dirty="0" err="1">
                <a:solidFill>
                  <a:schemeClr val="accent1"/>
                </a:solidFill>
              </a:rPr>
              <a:t>mosquitto.conf</a:t>
            </a:r>
            <a:endParaRPr lang="en-US" i="1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26627-1CC8-DD3C-088A-DD922C3F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57" y="6044355"/>
            <a:ext cx="4610743" cy="362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F59998-4D0B-01A0-6733-AD1A9CD41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2" y="1509290"/>
            <a:ext cx="5410198" cy="4143953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FEC10A7C-1916-B34C-A965-08D438DC9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513" y="5988990"/>
            <a:ext cx="40452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sudo systemctl restart mosquitto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773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4D4F-62F0-20E8-B777-45D701E7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41" y="93277"/>
            <a:ext cx="10515600" cy="623416"/>
          </a:xfrm>
        </p:spPr>
        <p:txBody>
          <a:bodyPr>
            <a:normAutofit fontScale="90000"/>
          </a:bodyPr>
          <a:lstStyle/>
          <a:p>
            <a:r>
              <a:rPr lang="en-US" dirty="0"/>
              <a:t>Interlude:   Short Linux Primer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D3D-5EE5-1AE9-F726-5D624829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4" y="1096576"/>
            <a:ext cx="10515600" cy="5952954"/>
          </a:xfrm>
        </p:spPr>
        <p:txBody>
          <a:bodyPr>
            <a:normAutofit/>
          </a:bodyPr>
          <a:lstStyle/>
          <a:p>
            <a:r>
              <a:rPr lang="en-US" dirty="0"/>
              <a:t>Wait! Isn’t this camp about Raspberry Pi?   Why are we pausing to talk about Linux? </a:t>
            </a:r>
          </a:p>
          <a:p>
            <a:pPr lvl="1"/>
            <a:r>
              <a:rPr lang="en-US" dirty="0"/>
              <a:t>Ans:  Linux is an operating system that runs almost everywhere!   In almost all IT technical careers, you will be required to know and use Linux proficiently.  </a:t>
            </a:r>
          </a:p>
          <a:p>
            <a:pPr lvl="2"/>
            <a:r>
              <a:rPr lang="en-US" dirty="0"/>
              <a:t> Linux runs in more environments than you may realize:   </a:t>
            </a:r>
          </a:p>
          <a:p>
            <a:pPr lvl="3"/>
            <a:r>
              <a:rPr lang="en-US" dirty="0"/>
              <a:t>Big enterprise datacenters, Cloud service backends, your Android phone, smart TVs, cameras, wearables (smart watches), etc. </a:t>
            </a:r>
          </a:p>
          <a:p>
            <a:pPr lvl="4"/>
            <a:r>
              <a:rPr lang="en-US" dirty="0"/>
              <a:t>And yes… it is the default OS that runs on your Raspberry PI.</a:t>
            </a:r>
          </a:p>
          <a:p>
            <a:pPr lvl="5"/>
            <a:r>
              <a:rPr lang="en-US" dirty="0"/>
              <a:t>Called Raspberry PI OS    (based on the Debian GNU/Linux distribution )</a:t>
            </a:r>
          </a:p>
          <a:p>
            <a:pPr lvl="6"/>
            <a:r>
              <a:rPr lang="en-US" dirty="0">
                <a:hlinkClick r:id="rId2"/>
              </a:rPr>
              <a:t>https://en.wikipedia.org/wiki/Raspberry_Pi_OS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Reasonable (Funny) Video Intro to Linux</a:t>
            </a:r>
          </a:p>
          <a:p>
            <a:pPr lvl="1"/>
            <a:r>
              <a:rPr lang="en-US" dirty="0">
                <a:hlinkClick r:id="rId3"/>
              </a:rPr>
              <a:t>https://www.youtube.com/watch?v=zA3vmx0GaO8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152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86C7-0F28-6FEB-B2DF-D414BCC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5" y="-18332"/>
            <a:ext cx="10515600" cy="883572"/>
          </a:xfrm>
        </p:spPr>
        <p:txBody>
          <a:bodyPr/>
          <a:lstStyle/>
          <a:p>
            <a:r>
              <a:rPr lang="en-US" dirty="0"/>
              <a:t>Linux Command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9C7C-186E-B1C5-9641-79608473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72" y="1253331"/>
            <a:ext cx="679448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-   CLI -  primer user interface to operating.   Its essentially a program interprets user commands, and run other programs</a:t>
            </a:r>
          </a:p>
          <a:p>
            <a:r>
              <a:rPr lang="en-US" dirty="0"/>
              <a:t>Understanding the Filesystems</a:t>
            </a:r>
          </a:p>
          <a:p>
            <a:pPr lvl="1"/>
            <a:r>
              <a:rPr lang="en-US" dirty="0"/>
              <a:t>Files and folders (called directories), and are organized hierarchically (in a tree structure) </a:t>
            </a:r>
          </a:p>
          <a:p>
            <a:r>
              <a:rPr lang="en-US" dirty="0"/>
              <a:t> Basic Linux Commands (video)</a:t>
            </a:r>
          </a:p>
          <a:p>
            <a:pPr lvl="1"/>
            <a:r>
              <a:rPr lang="en-US" dirty="0">
                <a:hlinkClick r:id="rId2"/>
              </a:rPr>
              <a:t>https://www.youtube.com/watch?v=bb_ApuH15YE</a:t>
            </a:r>
            <a:endParaRPr lang="en-US" dirty="0"/>
          </a:p>
          <a:p>
            <a:r>
              <a:rPr lang="en-US" dirty="0"/>
              <a:t>Further study reference: “The Linux Command line” </a:t>
            </a:r>
            <a:r>
              <a:rPr lang="en-US" dirty="0" err="1"/>
              <a:t>ebook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https://linuxcommand.org/tlcl.php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 descr="A computer screen shot of a keyboard&#10;&#10;Description automatically generated">
            <a:extLst>
              <a:ext uri="{FF2B5EF4-FFF2-40B4-BE49-F238E27FC236}">
                <a16:creationId xmlns:a16="http://schemas.microsoft.com/office/drawing/2014/main" id="{BF23B0F1-7B52-2729-4FC2-A3750359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52" y="572629"/>
            <a:ext cx="4908976" cy="291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E10A1-0B7E-415C-1109-077E604D4650}"/>
              </a:ext>
            </a:extLst>
          </p:cNvPr>
          <p:cNvSpPr txBox="1"/>
          <p:nvPr/>
        </p:nvSpPr>
        <p:spPr>
          <a:xfrm>
            <a:off x="7120222" y="5312330"/>
            <a:ext cx="4285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ls – list contents of folder</a:t>
            </a:r>
          </a:p>
          <a:p>
            <a:r>
              <a:rPr lang="en-US" dirty="0">
                <a:solidFill>
                  <a:schemeClr val="accent1"/>
                </a:solidFill>
              </a:rPr>
              <a:t>~  refers to home folder</a:t>
            </a:r>
          </a:p>
          <a:p>
            <a:r>
              <a:rPr lang="en-US" dirty="0">
                <a:solidFill>
                  <a:schemeClr val="accent1"/>
                </a:solidFill>
              </a:rPr>
              <a:t>cd – change to new directory (folder)</a:t>
            </a:r>
          </a:p>
        </p:txBody>
      </p:sp>
    </p:spTree>
    <p:extLst>
      <p:ext uri="{BB962C8B-B14F-4D97-AF65-F5344CB8AC3E}">
        <p14:creationId xmlns:p14="http://schemas.microsoft.com/office/powerpoint/2010/main" val="218298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FC628E05-4A91-30A1-7A9B-D777371E9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30" y="1912213"/>
            <a:ext cx="1901263" cy="200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74E4A-FFBE-8893-77C5-1707057B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80" y="54392"/>
            <a:ext cx="11346459" cy="806117"/>
          </a:xfrm>
        </p:spPr>
        <p:txBody>
          <a:bodyPr/>
          <a:lstStyle/>
          <a:p>
            <a:r>
              <a:rPr lang="en-US" dirty="0"/>
              <a:t>Module 2: Prototyping the IoT “Smart bulb” device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11A8A-25AB-8D26-C05E-1462681E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344" y="938190"/>
            <a:ext cx="11346459" cy="56432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“smart bulb” IoT device is implemented as a simple circuit, consisting of electronic components:  </a:t>
            </a:r>
          </a:p>
          <a:p>
            <a:pPr lvl="1"/>
            <a:r>
              <a:rPr lang="en-US" dirty="0"/>
              <a:t>Fritzing is an </a:t>
            </a:r>
            <a:r>
              <a:rPr lang="en-US" dirty="0">
                <a:hlinkClick r:id="rId3"/>
              </a:rPr>
              <a:t>open-source hardware initiative</a:t>
            </a:r>
            <a:r>
              <a:rPr lang="en-US" dirty="0"/>
              <a:t> that makes electronics accessible as a creative material for anyone.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4"/>
              </a:rPr>
              <a:t>https://fritzing.org/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List of components:</a:t>
            </a:r>
          </a:p>
          <a:p>
            <a:pPr lvl="2"/>
            <a:r>
              <a:rPr lang="en-US" dirty="0"/>
              <a:t>1 x Raspberry Pi 3B</a:t>
            </a:r>
          </a:p>
          <a:p>
            <a:pPr lvl="2"/>
            <a:r>
              <a:rPr lang="en-US" dirty="0"/>
              <a:t>1 x full size bread board</a:t>
            </a:r>
          </a:p>
          <a:p>
            <a:pPr lvl="2"/>
            <a:r>
              <a:rPr lang="en-US" dirty="0"/>
              <a:t>1 x 40-pin ribbon cable </a:t>
            </a:r>
          </a:p>
          <a:p>
            <a:pPr lvl="2"/>
            <a:r>
              <a:rPr lang="en-US" dirty="0"/>
              <a:t>1 x T-cobber GPIO extender </a:t>
            </a:r>
          </a:p>
          <a:p>
            <a:pPr lvl="2"/>
            <a:r>
              <a:rPr lang="en-US" dirty="0"/>
              <a:t>2 x 220 Ohm  resistor </a:t>
            </a:r>
          </a:p>
          <a:p>
            <a:pPr lvl="2"/>
            <a:r>
              <a:rPr lang="en-US" dirty="0"/>
              <a:t>2 X 5mm LED </a:t>
            </a:r>
          </a:p>
          <a:p>
            <a:pPr lvl="2"/>
            <a:r>
              <a:rPr lang="en-US" dirty="0"/>
              <a:t>1 X 5v 1 channel relay</a:t>
            </a:r>
          </a:p>
          <a:p>
            <a:pPr lvl="2"/>
            <a:r>
              <a:rPr lang="en-US" dirty="0"/>
              <a:t>Jumper wires</a:t>
            </a:r>
          </a:p>
          <a:p>
            <a:pPr lvl="2"/>
            <a:r>
              <a:rPr lang="en-US" dirty="0"/>
              <a:t>Switch button</a:t>
            </a:r>
          </a:p>
          <a:p>
            <a:pPr lvl="2"/>
            <a:endParaRPr lang="en-US" dirty="0"/>
          </a:p>
        </p:txBody>
      </p:sp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35ED22C-B6C8-8091-99BD-AD24EFF4B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12" y="2522698"/>
            <a:ext cx="3097951" cy="1355664"/>
          </a:xfrm>
          <a:prstGeom prst="rect">
            <a:avLst/>
          </a:prstGeom>
        </p:spPr>
      </p:pic>
      <p:pic>
        <p:nvPicPr>
          <p:cNvPr id="25" name="Picture 24" descr="A close-up of a resistor&#10;&#10;Description automatically generated">
            <a:extLst>
              <a:ext uri="{FF2B5EF4-FFF2-40B4-BE49-F238E27FC236}">
                <a16:creationId xmlns:a16="http://schemas.microsoft.com/office/drawing/2014/main" id="{AF76E2DB-E3BD-F597-7818-737A9F803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9723" y="4463893"/>
            <a:ext cx="618150" cy="1011300"/>
          </a:xfrm>
          <a:prstGeom prst="rect">
            <a:avLst/>
          </a:prstGeom>
        </p:spPr>
      </p:pic>
      <p:pic>
        <p:nvPicPr>
          <p:cNvPr id="27" name="Picture 2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8C5EEC2-80D3-7485-A5D7-59918875EE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1947">
            <a:off x="9524631" y="4987801"/>
            <a:ext cx="1890906" cy="1663432"/>
          </a:xfrm>
          <a:prstGeom prst="rect">
            <a:avLst/>
          </a:prstGeom>
        </p:spPr>
      </p:pic>
      <p:pic>
        <p:nvPicPr>
          <p:cNvPr id="29" name="Picture 28" descr="A red led with two thin metal rods&#10;&#10;Description automatically generated with medium confidence">
            <a:extLst>
              <a:ext uri="{FF2B5EF4-FFF2-40B4-BE49-F238E27FC236}">
                <a16:creationId xmlns:a16="http://schemas.microsoft.com/office/drawing/2014/main" id="{57B66160-B61B-E094-DAA2-CB6D60FE26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86842">
            <a:off x="5200102" y="4836626"/>
            <a:ext cx="905045" cy="905045"/>
          </a:xfrm>
          <a:prstGeom prst="rect">
            <a:avLst/>
          </a:prstGeom>
        </p:spPr>
      </p:pic>
      <p:pic>
        <p:nvPicPr>
          <p:cNvPr id="21" name="Picture 2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8D5944C7-2357-43BE-2C0B-B23F13047E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73" y="3777296"/>
            <a:ext cx="2242750" cy="17529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20E97B-465D-D23E-621B-F4727DEED5F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71405" y="3200530"/>
            <a:ext cx="3038207" cy="5558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F403F5-9584-EF8A-80B7-81C6BBDA58C1}"/>
              </a:ext>
            </a:extLst>
          </p:cNvPr>
          <p:cNvCxnSpPr>
            <a:cxnSpLocks/>
          </p:cNvCxnSpPr>
          <p:nvPr/>
        </p:nvCxnSpPr>
        <p:spPr>
          <a:xfrm>
            <a:off x="4271405" y="4117797"/>
            <a:ext cx="3252768" cy="3380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FA687E-A0D2-0BCE-741D-961ECE5FC334}"/>
              </a:ext>
            </a:extLst>
          </p:cNvPr>
          <p:cNvCxnSpPr>
            <a:cxnSpLocks/>
          </p:cNvCxnSpPr>
          <p:nvPr/>
        </p:nvCxnSpPr>
        <p:spPr>
          <a:xfrm>
            <a:off x="4586445" y="4491661"/>
            <a:ext cx="2807040" cy="321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C18A7-F5D6-8448-E1B7-214D4964361B}"/>
              </a:ext>
            </a:extLst>
          </p:cNvPr>
          <p:cNvCxnSpPr>
            <a:cxnSpLocks/>
          </p:cNvCxnSpPr>
          <p:nvPr/>
        </p:nvCxnSpPr>
        <p:spPr>
          <a:xfrm>
            <a:off x="4071330" y="5418389"/>
            <a:ext cx="5336577" cy="6391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F382B-8A98-33B0-8E84-0E71C9DABBA4}"/>
              </a:ext>
            </a:extLst>
          </p:cNvPr>
          <p:cNvCxnSpPr>
            <a:cxnSpLocks/>
          </p:cNvCxnSpPr>
          <p:nvPr/>
        </p:nvCxnSpPr>
        <p:spPr>
          <a:xfrm>
            <a:off x="3934053" y="4791061"/>
            <a:ext cx="746231" cy="2027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9E6A6E-62BA-057C-BD24-1DCEDBE0C657}"/>
              </a:ext>
            </a:extLst>
          </p:cNvPr>
          <p:cNvCxnSpPr>
            <a:cxnSpLocks/>
          </p:cNvCxnSpPr>
          <p:nvPr/>
        </p:nvCxnSpPr>
        <p:spPr>
          <a:xfrm>
            <a:off x="3200283" y="5101389"/>
            <a:ext cx="2310570" cy="1489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F42A27-8C24-FBC0-6217-BE094A80B864}"/>
              </a:ext>
            </a:extLst>
          </p:cNvPr>
          <p:cNvCxnSpPr>
            <a:cxnSpLocks/>
          </p:cNvCxnSpPr>
          <p:nvPr/>
        </p:nvCxnSpPr>
        <p:spPr>
          <a:xfrm flipV="1">
            <a:off x="3662256" y="3297408"/>
            <a:ext cx="409074" cy="169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group of colorful wires&#10;&#10;Description automatically generated">
            <a:extLst>
              <a:ext uri="{FF2B5EF4-FFF2-40B4-BE49-F238E27FC236}">
                <a16:creationId xmlns:a16="http://schemas.microsoft.com/office/drawing/2014/main" id="{192E7BD1-A7C7-7F3E-B3A8-0AA8762C44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22" y="5858552"/>
            <a:ext cx="1328252" cy="994907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F47A08-C12E-9E70-E47D-9961D8BA7E24}"/>
              </a:ext>
            </a:extLst>
          </p:cNvPr>
          <p:cNvCxnSpPr>
            <a:cxnSpLocks/>
          </p:cNvCxnSpPr>
          <p:nvPr/>
        </p:nvCxnSpPr>
        <p:spPr>
          <a:xfrm>
            <a:off x="3258127" y="5734072"/>
            <a:ext cx="1626406" cy="3234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1786DB6D-6FD0-A844-CAEC-96FB298E1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1315" y="6105200"/>
            <a:ext cx="670015" cy="723909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2F04916-4B0C-5E6E-AA0F-C937807B1285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3127084" y="6076658"/>
            <a:ext cx="274231" cy="3904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68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942" y="122364"/>
            <a:ext cx="10515600" cy="913416"/>
          </a:xfrm>
        </p:spPr>
        <p:txBody>
          <a:bodyPr>
            <a:normAutofit/>
          </a:bodyPr>
          <a:lstStyle/>
          <a:p>
            <a:r>
              <a:rPr lang="en-US" dirty="0"/>
              <a:t>The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55973" y="1102455"/>
            <a:ext cx="1321593" cy="2033587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835975" y="2276286"/>
            <a:ext cx="170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stCxn id="17" idx="1"/>
            <a:endCxn id="6" idx="1"/>
          </p:cNvCxnSpPr>
          <p:nvPr/>
        </p:nvCxnSpPr>
        <p:spPr>
          <a:xfrm rot="10800000">
            <a:off x="6950871" y="3086574"/>
            <a:ext cx="27384" cy="3199829"/>
          </a:xfrm>
          <a:prstGeom prst="bentConnector3">
            <a:avLst>
              <a:gd name="adj1" fmla="val 2152202"/>
            </a:avLst>
          </a:prstGeom>
          <a:ln w="31750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5422105" y="6301762"/>
            <a:ext cx="170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Bulb/message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4319615" y="2187059"/>
            <a:ext cx="170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3863576" y="3002774"/>
            <a:ext cx="22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Web 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36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page: </a:t>
            </a:r>
          </a:p>
          <a:p>
            <a:pPr algn="ctr"/>
            <a:r>
              <a:rPr lang="en-US" dirty="0"/>
              <a:t>html 5 / JavaScript</a:t>
            </a:r>
          </a:p>
        </p:txBody>
      </p:sp>
    </p:spTree>
    <p:extLst>
      <p:ext uri="{BB962C8B-B14F-4D97-AF65-F5344CB8AC3E}">
        <p14:creationId xmlns:p14="http://schemas.microsoft.com/office/powerpoint/2010/main" val="539859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43F1-3647-C422-6582-AB9CFFE0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9" y="61785"/>
            <a:ext cx="11895221" cy="87249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40-pin GPIO (general purpose input/output) Header</a:t>
            </a:r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80CC1A5-C492-9640-2645-B59329EE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33" y="1688820"/>
            <a:ext cx="6511121" cy="3797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28B45D-04A8-CF21-B0E0-91ACDB2CFA17}"/>
              </a:ext>
            </a:extLst>
          </p:cNvPr>
          <p:cNvSpPr txBox="1"/>
          <p:nvPr/>
        </p:nvSpPr>
        <p:spPr>
          <a:xfrm>
            <a:off x="7032025" y="1688820"/>
            <a:ext cx="51104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software (code) to touch/control the outside world…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u="sng" dirty="0"/>
              <a:t>digital</a:t>
            </a:r>
            <a:r>
              <a:rPr lang="en-US" dirty="0"/>
              <a:t> communication with external devices (the outside world) using serial bus protocols including: UART,  SPI, i2c, and USB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Does NOT  support analog inputs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We can fix that easily, by connecting an analog-to-digital converter (ADC) to Pi using serial communication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B37D3-370F-F285-AB74-6E7C625B03E8}"/>
              </a:ext>
            </a:extLst>
          </p:cNvPr>
          <p:cNvSpPr txBox="1"/>
          <p:nvPr/>
        </p:nvSpPr>
        <p:spPr>
          <a:xfrm>
            <a:off x="7506728" y="5252307"/>
            <a:ext cx="44345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Serial comm Primer: </a:t>
            </a:r>
            <a:r>
              <a:rPr lang="en-US" dirty="0">
                <a:hlinkClick r:id="rId3"/>
              </a:rPr>
              <a:t>https://www.youtube.com/watch?v=LEz5UCN3aHA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8602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8AF-56B6-6197-F1B8-77E52859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46" y="928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5" name="Picture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7ED58D0-02B7-BBE9-A886-D2514C80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6" y="772137"/>
            <a:ext cx="3335207" cy="4226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26A4E-D7A5-10DC-5203-6626DC638B1F}"/>
              </a:ext>
            </a:extLst>
          </p:cNvPr>
          <p:cNvSpPr txBox="1"/>
          <p:nvPr/>
        </p:nvSpPr>
        <p:spPr>
          <a:xfrm>
            <a:off x="4856440" y="367536"/>
            <a:ext cx="61111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breadboard is organized in rows and columns called socket strips (shown in cyan)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Socket strips are connected vertically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bus strips on the edges (shown in red) are using connecting a power source (3.3v and 5v for the Pi)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/>
              <a:t>Edge strips connect horizontally over the length of the breadboard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Socket strips allow components to be connected without soldering or wires.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1F078D61-83DD-A8F7-EE81-EDF4F55C2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59" y="3022320"/>
            <a:ext cx="5870887" cy="265432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BAC11F5-F779-1D34-623A-6243C5B6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4956" y="5875466"/>
            <a:ext cx="619260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a’</a:t>
            </a:r>
            <a:r>
              <a:rPr lang="en-US" altLang="en-US" sz="1400" dirty="0"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would be connected to any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columns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b-e’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 the other side of the divider,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columns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f-j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similarly connected.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7E7C8-FFE8-C6DD-4816-56291F5E546F}"/>
              </a:ext>
            </a:extLst>
          </p:cNvPr>
          <p:cNvSpPr txBox="1"/>
          <p:nvPr/>
        </p:nvSpPr>
        <p:spPr>
          <a:xfrm>
            <a:off x="250930" y="5336857"/>
            <a:ext cx="3629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https://learn.microsoft.com/en-us/training/modules/create-iot-device-dotnet/2-construct-iot-hardware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919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D2D2-AD13-4C81-413C-51BA1712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3" y="161570"/>
            <a:ext cx="11911264" cy="1325563"/>
          </a:xfrm>
        </p:spPr>
        <p:txBody>
          <a:bodyPr>
            <a:norm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5v Relay Board Relay Module 1 Channel </a:t>
            </a:r>
            <a:endParaRPr lang="en-US" sz="3200" b="1" dirty="0">
              <a:latin typeface="+mn-lt"/>
            </a:endParaRPr>
          </a:p>
        </p:txBody>
      </p:sp>
      <p:pic>
        <p:nvPicPr>
          <p:cNvPr id="6" name="Picture 5" descr="A blue and red electronic device&#10;&#10;Description automatically generated">
            <a:extLst>
              <a:ext uri="{FF2B5EF4-FFF2-40B4-BE49-F238E27FC236}">
                <a16:creationId xmlns:a16="http://schemas.microsoft.com/office/drawing/2014/main" id="{BCC77771-6E7F-276A-2EA9-12F0F109D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17" y="170389"/>
            <a:ext cx="3469508" cy="310679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06A6D9-44FD-48B3-7DC9-6EE3F7525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83" y="1363282"/>
            <a:ext cx="5743074" cy="4351338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an electromagnetic switch used to programmatically activate/deactivate external devices (i.e., a desk lamp or fan).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small current to control separate (often larger) current.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a small current is passed through the low-voltage (5v DC) input on the relay it activates the switch (using a coil) and completes the separate high voltage (120v AC) circuit (i.e.,  a larger current).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one way we how can control external devices: fans, desk lamps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3D682-F4C2-A699-8ECE-02EDECBB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64" y="3589637"/>
            <a:ext cx="5318153" cy="31067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BAAA93-1CF0-B246-DE43-F1A1A919BAA0}"/>
              </a:ext>
            </a:extLst>
          </p:cNvPr>
          <p:cNvCxnSpPr>
            <a:cxnSpLocks/>
          </p:cNvCxnSpPr>
          <p:nvPr/>
        </p:nvCxnSpPr>
        <p:spPr>
          <a:xfrm>
            <a:off x="4872147" y="4704623"/>
            <a:ext cx="6463621" cy="181484"/>
          </a:xfrm>
          <a:prstGeom prst="straightConnector1">
            <a:avLst/>
          </a:prstGeom>
          <a:ln w="28575">
            <a:solidFill>
              <a:srgbClr val="FF0000">
                <a:alpha val="93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577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8BFF-8B96-E853-356E-E26782A1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43380"/>
            <a:ext cx="7517042" cy="612096"/>
          </a:xfrm>
        </p:spPr>
        <p:txBody>
          <a:bodyPr>
            <a:normAutofit fontScale="90000"/>
          </a:bodyPr>
          <a:lstStyle/>
          <a:p>
            <a:r>
              <a:rPr lang="en-US" dirty="0"/>
              <a:t>Resistor</a:t>
            </a:r>
          </a:p>
        </p:txBody>
      </p:sp>
      <p:pic>
        <p:nvPicPr>
          <p:cNvPr id="4" name="Content Placeholder 3" descr="A close-up of a resistor&#10;&#10;Description automatically generated">
            <a:extLst>
              <a:ext uri="{FF2B5EF4-FFF2-40B4-BE49-F238E27FC236}">
                <a16:creationId xmlns:a16="http://schemas.microsoft.com/office/drawing/2014/main" id="{51C611BB-6F9E-AE2F-E8BA-5BA37D52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8171" y="1785457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EEB80-D4D3-95E0-DF1C-97BE1C6C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240" y="659028"/>
            <a:ext cx="2353003" cy="3334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D8F2E-5F36-9BBC-1459-0AA298112F1D}"/>
              </a:ext>
            </a:extLst>
          </p:cNvPr>
          <p:cNvSpPr txBox="1"/>
          <p:nvPr/>
        </p:nvSpPr>
        <p:spPr>
          <a:xfrm>
            <a:off x="1068545" y="435852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resistor is </a:t>
            </a:r>
            <a:r>
              <a:rPr lang="en-US" b="1" dirty="0"/>
              <a:t>a passive two-terminal electrical component that implements electrical resistance as a circuit element</a:t>
            </a:r>
            <a:r>
              <a:rPr lang="en-US" dirty="0"/>
              <a:t>. In electronic circuits, resistors are used to reduce current flow, adjust signal levels, to divide voltages – 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38139-2BBC-DA50-A570-3401B696DDE6}"/>
              </a:ext>
            </a:extLst>
          </p:cNvPr>
          <p:cNvSpPr txBox="1"/>
          <p:nvPr/>
        </p:nvSpPr>
        <p:spPr>
          <a:xfrm>
            <a:off x="1428749" y="6253205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- https://en.wikipedia.org/wiki/Resistor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9CE4D64-8234-F42C-307E-FE5869A7F235}"/>
              </a:ext>
            </a:extLst>
          </p:cNvPr>
          <p:cNvSpPr/>
          <p:nvPr/>
        </p:nvSpPr>
        <p:spPr>
          <a:xfrm>
            <a:off x="8952187" y="568813"/>
            <a:ext cx="2638498" cy="1752165"/>
          </a:xfrm>
          <a:prstGeom prst="wedgeRectCallout">
            <a:avLst>
              <a:gd name="adj1" fmla="val -131458"/>
              <a:gd name="adj2" fmla="val 321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 of 220 Ohm resistor to limit the current through the LED and to prevent excess current that can burn out the LED </a:t>
            </a:r>
          </a:p>
        </p:txBody>
      </p:sp>
    </p:spTree>
    <p:extLst>
      <p:ext uri="{BB962C8B-B14F-4D97-AF65-F5344CB8AC3E}">
        <p14:creationId xmlns:p14="http://schemas.microsoft.com/office/powerpoint/2010/main" val="4007421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4B95-64DA-D23B-E66F-E6D6F85B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82842"/>
          </a:xfrm>
        </p:spPr>
        <p:txBody>
          <a:bodyPr/>
          <a:lstStyle/>
          <a:p>
            <a:r>
              <a:rPr lang="en-US" dirty="0"/>
              <a:t>“Smart” bulb device (Fritzing circuit design concept)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972AA-F05A-9A8F-A91F-2B4BB2C6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402" y="2135644"/>
            <a:ext cx="10153236" cy="4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2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88" y="158033"/>
            <a:ext cx="11419325" cy="877342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Completed “Smart” bulb device (hardware prototype)</a:t>
            </a:r>
            <a:endParaRPr lang="en-US" b="1" dirty="0"/>
          </a:p>
        </p:txBody>
      </p:sp>
      <p:pic>
        <p:nvPicPr>
          <p:cNvPr id="5" name="Picture 4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2CC28035-33B6-9F31-87CF-D0C428C1F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818" y="1186254"/>
            <a:ext cx="8356531" cy="56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36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8" y="109171"/>
            <a:ext cx="11098238" cy="665626"/>
          </a:xfrm>
        </p:spPr>
        <p:txBody>
          <a:bodyPr>
            <a:normAutofit fontScale="90000"/>
          </a:bodyPr>
          <a:lstStyle/>
          <a:p>
            <a:r>
              <a:rPr lang="en-US" dirty="0"/>
              <a:t>“Smart” bulb device (concept versus prototype)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28035-33B6-9F31-87CF-D0C428C1F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8441" y="2097834"/>
            <a:ext cx="5976771" cy="44825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4DCF8-C065-4CB1-E92C-99D107518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788" y="3069894"/>
            <a:ext cx="5667519" cy="2538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09AD8-3C1E-DD26-F21B-4F80E69E7361}"/>
              </a:ext>
            </a:extLst>
          </p:cNvPr>
          <p:cNvSpPr txBox="1"/>
          <p:nvPr/>
        </p:nvSpPr>
        <p:spPr>
          <a:xfrm>
            <a:off x="5001382" y="893446"/>
            <a:ext cx="138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versus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F9B353F2-AF0B-9390-ABA1-8C79A2CD0606}"/>
              </a:ext>
            </a:extLst>
          </p:cNvPr>
          <p:cNvSpPr/>
          <p:nvPr/>
        </p:nvSpPr>
        <p:spPr>
          <a:xfrm rot="10800000">
            <a:off x="3876890" y="1082474"/>
            <a:ext cx="1054154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DB156BF1-DDAC-DED4-D2ED-15EEC92F9D78}"/>
              </a:ext>
            </a:extLst>
          </p:cNvPr>
          <p:cNvSpPr/>
          <p:nvPr/>
        </p:nvSpPr>
        <p:spPr>
          <a:xfrm rot="10800000" flipH="1">
            <a:off x="6390432" y="1082475"/>
            <a:ext cx="1173246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52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9B4F-C10D-DBBC-2B27-BD720073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21"/>
            <a:ext cx="10937318" cy="619211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the device (electronic circuit):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9E1F-B2B1-22E9-AE22-D83E24E0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50" y="1172666"/>
            <a:ext cx="4737923" cy="540961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to the 5v pin of the T-Cobber and the positive (+) terminal strip of the breadboard (same side as the 5v pin). </a:t>
            </a:r>
            <a:r>
              <a:rPr lang="en-US" sz="1400" dirty="0">
                <a:solidFill>
                  <a:schemeClr val="accent1"/>
                </a:solidFill>
              </a:rPr>
              <a:t>This provides  5v power to entire edge terminal socket strip designated by the red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“Black”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</a:t>
            </a:r>
            <a:r>
              <a:rPr lang="en-US" sz="1400" dirty="0"/>
              <a:t> wire to a “GND” pin on 5v side of the T-Cobbler, and the negative (-)  terminal strip on the breadboard (same side 5v pin).   </a:t>
            </a:r>
            <a:r>
              <a:rPr lang="en-US" sz="1400" b="1" dirty="0"/>
              <a:t>This provides a ground (-) to the entire edge terminal socket strip designated by the blue line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</a:t>
            </a:r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Blue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 wire to the GPIO pin 23 from the T-cobbl</a:t>
            </a:r>
            <a:r>
              <a:rPr lang="en-US" sz="1400" dirty="0">
                <a:solidFill>
                  <a:srgbClr val="000000"/>
                </a:solidFill>
              </a:rPr>
              <a:t>er, and </a:t>
            </a:r>
            <a:r>
              <a:rPr lang="en-US" sz="1400" dirty="0"/>
              <a:t>the LED anode: (longer positive +) pin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 switch button onto the bread board (as shown). Connect  an </a:t>
            </a:r>
            <a:r>
              <a:rPr lang="en-US" sz="1400" b="1" dirty="0">
                <a:solidFill>
                  <a:srgbClr val="FFC000"/>
                </a:solidFill>
              </a:rPr>
              <a:t>“Orange”  </a:t>
            </a:r>
            <a:r>
              <a:rPr lang="en-US" sz="1400" dirty="0"/>
              <a:t>wire to GPIO 24 from the T-cobbler to the input side of the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/>
              <a:t>wire from the positive (+) 5v terminal strip of the breadboard  to the input side of the switch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 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from 5v positive (+) terminal strip of the breadboard to DC+ 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effectLst/>
              </a:rPr>
              <a:t>“Black”</a:t>
            </a:r>
            <a:r>
              <a:rPr lang="en-US" sz="1400" dirty="0"/>
              <a:t> jumper wire from negative (+) terminal strip of the breadboard to DC- 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dirty="0">
                <a:solidFill>
                  <a:srgbClr val="FFC000"/>
                </a:solidFill>
                <a:effectLst/>
              </a:rPr>
              <a:t>“</a:t>
            </a:r>
            <a:r>
              <a:rPr lang="en-US" sz="1400" dirty="0">
                <a:solidFill>
                  <a:srgbClr val="FFC000"/>
                </a:solidFill>
              </a:rPr>
              <a:t>Yellow</a:t>
            </a:r>
            <a:r>
              <a:rPr lang="en-US" sz="1400" dirty="0">
                <a:solidFill>
                  <a:srgbClr val="FFC000"/>
                </a:solidFill>
                <a:effectLst/>
              </a:rPr>
              <a:t>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 wire to the output side of the switch button to </a:t>
            </a:r>
            <a:r>
              <a:rPr lang="en-US" sz="1400" dirty="0">
                <a:solidFill>
                  <a:srgbClr val="000000"/>
                </a:solidFill>
              </a:rPr>
              <a:t>the IN1 terminal of the relay.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a </a:t>
            </a:r>
            <a:r>
              <a:rPr lang="en-US" sz="1400" dirty="0">
                <a:solidFill>
                  <a:srgbClr val="FF0000"/>
                </a:solidFill>
              </a:rPr>
              <a:t>“</a:t>
            </a:r>
            <a:r>
              <a:rPr lang="en-US" sz="1400" b="1" dirty="0">
                <a:solidFill>
                  <a:srgbClr val="FF0000"/>
                </a:solidFill>
              </a:rPr>
              <a:t>Red”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wire to the NO (Normally open) terminal of the relay to the 5v (positive +) terminal strip of the breadboard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>
                <a:solidFill>
                  <a:srgbClr val="000000"/>
                </a:solidFill>
              </a:rPr>
              <a:t>wire the COM (Common) terminal of the relay to the (positive +) terminal of the LED Note: the bend 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832A8-7317-A516-7051-EA638AC4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1969" y="3256395"/>
            <a:ext cx="6729005" cy="2929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F381E-F046-8300-3604-3838C33A9963}"/>
              </a:ext>
            </a:extLst>
          </p:cNvPr>
          <p:cNvSpPr txBox="1"/>
          <p:nvPr/>
        </p:nvSpPr>
        <p:spPr>
          <a:xfrm>
            <a:off x="7343819" y="2765270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6E9D7-AD87-0400-E8EC-23480BA35E1D}"/>
              </a:ext>
            </a:extLst>
          </p:cNvPr>
          <p:cNvSpPr txBox="1"/>
          <p:nvPr/>
        </p:nvSpPr>
        <p:spPr>
          <a:xfrm>
            <a:off x="7720748" y="2495866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575E16-1727-A405-E7BB-19737EC19EA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532284" y="3134602"/>
            <a:ext cx="150563" cy="1027729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D3F030-1357-BD00-5462-5849F9F2E978}"/>
              </a:ext>
            </a:extLst>
          </p:cNvPr>
          <p:cNvCxnSpPr>
            <a:cxnSpLocks/>
          </p:cNvCxnSpPr>
          <p:nvPr/>
        </p:nvCxnSpPr>
        <p:spPr>
          <a:xfrm flipH="1">
            <a:off x="7821470" y="2831947"/>
            <a:ext cx="87743" cy="1330384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DAA6EB-3A89-4031-17C9-16C24C192539}"/>
              </a:ext>
            </a:extLst>
          </p:cNvPr>
          <p:cNvSpPr txBox="1"/>
          <p:nvPr/>
        </p:nvSpPr>
        <p:spPr>
          <a:xfrm>
            <a:off x="8418008" y="2580604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59FB0-50AC-AC9A-088B-34793390AB36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606473" y="2949936"/>
            <a:ext cx="0" cy="81269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C274A2-828F-BF8A-AB1D-897441102A3B}"/>
              </a:ext>
            </a:extLst>
          </p:cNvPr>
          <p:cNvCxnSpPr>
            <a:cxnSpLocks/>
          </p:cNvCxnSpPr>
          <p:nvPr/>
        </p:nvCxnSpPr>
        <p:spPr>
          <a:xfrm flipH="1" flipV="1">
            <a:off x="10050900" y="4862384"/>
            <a:ext cx="372024" cy="88282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5A2C98-B3A9-6A1F-B841-41EDE8FBDC21}"/>
              </a:ext>
            </a:extLst>
          </p:cNvPr>
          <p:cNvSpPr txBox="1"/>
          <p:nvPr/>
        </p:nvSpPr>
        <p:spPr>
          <a:xfrm>
            <a:off x="10292923" y="5669417"/>
            <a:ext cx="4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*5.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8BDA-E444-98DF-41DB-820C28A0B607}"/>
              </a:ext>
            </a:extLst>
          </p:cNvPr>
          <p:cNvCxnSpPr>
            <a:cxnSpLocks/>
          </p:cNvCxnSpPr>
          <p:nvPr/>
        </p:nvCxnSpPr>
        <p:spPr>
          <a:xfrm flipH="1" flipV="1">
            <a:off x="10777428" y="4376556"/>
            <a:ext cx="880845" cy="104586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3DCBA9-A990-E290-5E8E-A0650DF78F6E}"/>
              </a:ext>
            </a:extLst>
          </p:cNvPr>
          <p:cNvSpPr txBox="1"/>
          <p:nvPr/>
        </p:nvSpPr>
        <p:spPr>
          <a:xfrm>
            <a:off x="9811261" y="1914228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227891-D006-7AD7-A969-E7BB8E00168C}"/>
              </a:ext>
            </a:extLst>
          </p:cNvPr>
          <p:cNvCxnSpPr>
            <a:cxnSpLocks/>
          </p:cNvCxnSpPr>
          <p:nvPr/>
        </p:nvCxnSpPr>
        <p:spPr>
          <a:xfrm>
            <a:off x="10103629" y="2264067"/>
            <a:ext cx="319295" cy="98653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B1380C-F164-63F8-F096-EDACD56A5141}"/>
              </a:ext>
            </a:extLst>
          </p:cNvPr>
          <p:cNvSpPr txBox="1"/>
          <p:nvPr/>
        </p:nvSpPr>
        <p:spPr>
          <a:xfrm>
            <a:off x="9435783" y="2939472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*3.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FAB9DB-C417-37DA-CC1C-5CBB8392C411}"/>
              </a:ext>
            </a:extLst>
          </p:cNvPr>
          <p:cNvCxnSpPr>
            <a:cxnSpLocks/>
          </p:cNvCxnSpPr>
          <p:nvPr/>
        </p:nvCxnSpPr>
        <p:spPr>
          <a:xfrm flipH="1">
            <a:off x="9508524" y="3250600"/>
            <a:ext cx="78802" cy="90604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DEC079-D950-E9F2-3ACD-92915006ECCC}"/>
              </a:ext>
            </a:extLst>
          </p:cNvPr>
          <p:cNvSpPr txBox="1"/>
          <p:nvPr/>
        </p:nvSpPr>
        <p:spPr>
          <a:xfrm>
            <a:off x="8909222" y="5560541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*3.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5BDAE-2E85-421C-4F81-546DB63D186C}"/>
              </a:ext>
            </a:extLst>
          </p:cNvPr>
          <p:cNvCxnSpPr>
            <a:cxnSpLocks/>
          </p:cNvCxnSpPr>
          <p:nvPr/>
        </p:nvCxnSpPr>
        <p:spPr>
          <a:xfrm flipV="1">
            <a:off x="9156357" y="5060092"/>
            <a:ext cx="261242" cy="63637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EF7F52-A47D-4E1D-E198-9C7EE7032031}"/>
              </a:ext>
            </a:extLst>
          </p:cNvPr>
          <p:cNvCxnSpPr>
            <a:cxnSpLocks/>
          </p:cNvCxnSpPr>
          <p:nvPr/>
        </p:nvCxnSpPr>
        <p:spPr>
          <a:xfrm>
            <a:off x="9139373" y="2696265"/>
            <a:ext cx="3918" cy="800874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E722E78-4EED-77E2-C4BF-C58F2CD508CB}"/>
              </a:ext>
            </a:extLst>
          </p:cNvPr>
          <p:cNvSpPr txBox="1"/>
          <p:nvPr/>
        </p:nvSpPr>
        <p:spPr>
          <a:xfrm>
            <a:off x="8950908" y="2384903"/>
            <a:ext cx="49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*5.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0A37D3C-5DD2-1B5D-0288-D70FBA4F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59" y="1644856"/>
            <a:ext cx="2448267" cy="619211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95E5CE8-5A5B-84EC-0D1A-41FAF8BA27CF}"/>
              </a:ext>
            </a:extLst>
          </p:cNvPr>
          <p:cNvCxnSpPr>
            <a:cxnSpLocks/>
          </p:cNvCxnSpPr>
          <p:nvPr/>
        </p:nvCxnSpPr>
        <p:spPr>
          <a:xfrm>
            <a:off x="4811619" y="1644856"/>
            <a:ext cx="1057840" cy="454038"/>
          </a:xfrm>
          <a:prstGeom prst="straightConnector1">
            <a:avLst/>
          </a:prstGeom>
          <a:ln w="95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BAB2FBD-2073-1525-D53C-9BF0BCCE31F2}"/>
              </a:ext>
            </a:extLst>
          </p:cNvPr>
          <p:cNvCxnSpPr>
            <a:cxnSpLocks/>
          </p:cNvCxnSpPr>
          <p:nvPr/>
        </p:nvCxnSpPr>
        <p:spPr>
          <a:xfrm flipV="1">
            <a:off x="4990809" y="1896762"/>
            <a:ext cx="878650" cy="488141"/>
          </a:xfrm>
          <a:prstGeom prst="straightConnector1">
            <a:avLst/>
          </a:prstGeom>
          <a:ln w="95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C3A955-C52B-7CD9-2E22-DD063D84CC2C}"/>
              </a:ext>
            </a:extLst>
          </p:cNvPr>
          <p:cNvSpPr txBox="1"/>
          <p:nvPr/>
        </p:nvSpPr>
        <p:spPr>
          <a:xfrm>
            <a:off x="9412911" y="5535405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*6.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C048D1-7E4C-227D-EC32-0D46D8AE38C6}"/>
              </a:ext>
            </a:extLst>
          </p:cNvPr>
          <p:cNvCxnSpPr>
            <a:cxnSpLocks/>
          </p:cNvCxnSpPr>
          <p:nvPr/>
        </p:nvCxnSpPr>
        <p:spPr>
          <a:xfrm flipV="1">
            <a:off x="9582761" y="4726634"/>
            <a:ext cx="197487" cy="89569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A678531-6200-E540-1AA8-73DC920A4FAE}"/>
              </a:ext>
            </a:extLst>
          </p:cNvPr>
          <p:cNvSpPr txBox="1"/>
          <p:nvPr/>
        </p:nvSpPr>
        <p:spPr>
          <a:xfrm>
            <a:off x="9826638" y="2478177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8. 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ED23CE-1B2D-9665-B53C-24A7DA1ED13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0015103" y="2847509"/>
            <a:ext cx="209688" cy="48643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0AF2DBF-DE9A-B3C2-A7D0-2730CFA5E86C}"/>
              </a:ext>
            </a:extLst>
          </p:cNvPr>
          <p:cNvSpPr txBox="1"/>
          <p:nvPr/>
        </p:nvSpPr>
        <p:spPr>
          <a:xfrm>
            <a:off x="10800133" y="5622324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9.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FC733E6-32A3-F37A-E86C-F5348ED444B8}"/>
              </a:ext>
            </a:extLst>
          </p:cNvPr>
          <p:cNvCxnSpPr>
            <a:cxnSpLocks/>
          </p:cNvCxnSpPr>
          <p:nvPr/>
        </p:nvCxnSpPr>
        <p:spPr>
          <a:xfrm flipH="1" flipV="1">
            <a:off x="10103629" y="4286682"/>
            <a:ext cx="731169" cy="138273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5EEDDE-C9CF-595C-C17A-3E66FCED0495}"/>
              </a:ext>
            </a:extLst>
          </p:cNvPr>
          <p:cNvCxnSpPr>
            <a:cxnSpLocks/>
          </p:cNvCxnSpPr>
          <p:nvPr/>
        </p:nvCxnSpPr>
        <p:spPr>
          <a:xfrm flipH="1" flipV="1">
            <a:off x="10794299" y="4919755"/>
            <a:ext cx="863974" cy="50266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9DBBE17-0242-4072-F6BB-FEEA6BA7BACA}"/>
              </a:ext>
            </a:extLst>
          </p:cNvPr>
          <p:cNvSpPr txBox="1"/>
          <p:nvPr/>
        </p:nvSpPr>
        <p:spPr>
          <a:xfrm>
            <a:off x="11451227" y="5361251"/>
            <a:ext cx="61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*10.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29D19F-A8BA-557A-BBAF-F4B9526ADEA2}"/>
              </a:ext>
            </a:extLst>
          </p:cNvPr>
          <p:cNvSpPr txBox="1"/>
          <p:nvPr/>
        </p:nvSpPr>
        <p:spPr>
          <a:xfrm>
            <a:off x="10664947" y="3725976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11. 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227CC79-5E4B-461B-1F87-05D2565E9F55}"/>
              </a:ext>
            </a:extLst>
          </p:cNvPr>
          <p:cNvCxnSpPr>
            <a:cxnSpLocks/>
          </p:cNvCxnSpPr>
          <p:nvPr/>
        </p:nvCxnSpPr>
        <p:spPr>
          <a:xfrm>
            <a:off x="11058467" y="3990430"/>
            <a:ext cx="430864" cy="18453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95295FD8-A725-4F12-DF2E-908E43185A8F}"/>
              </a:ext>
            </a:extLst>
          </p:cNvPr>
          <p:cNvSpPr txBox="1"/>
          <p:nvPr/>
        </p:nvSpPr>
        <p:spPr>
          <a:xfrm>
            <a:off x="11590218" y="4699223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 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8F2AB66-46E4-48B3-A2F1-6D5517ED5B6A}"/>
              </a:ext>
            </a:extLst>
          </p:cNvPr>
          <p:cNvCxnSpPr>
            <a:cxnSpLocks/>
          </p:cNvCxnSpPr>
          <p:nvPr/>
        </p:nvCxnSpPr>
        <p:spPr>
          <a:xfrm flipH="1" flipV="1">
            <a:off x="11273899" y="4499315"/>
            <a:ext cx="384374" cy="313558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20FDEDD6-A3DF-E4E5-144C-04DFDC93335E}"/>
              </a:ext>
            </a:extLst>
          </p:cNvPr>
          <p:cNvSpPr txBox="1"/>
          <p:nvPr/>
        </p:nvSpPr>
        <p:spPr>
          <a:xfrm>
            <a:off x="8987775" y="6455614"/>
            <a:ext cx="335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*</a:t>
            </a:r>
            <a:r>
              <a:rPr lang="en-US" sz="2000" dirty="0"/>
              <a:t> - indicates multiple steps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F9BD31-DE4E-AE67-BC13-A494A9858E9E}"/>
              </a:ext>
            </a:extLst>
          </p:cNvPr>
          <p:cNvSpPr txBox="1"/>
          <p:nvPr/>
        </p:nvSpPr>
        <p:spPr>
          <a:xfrm>
            <a:off x="537471" y="699024"/>
            <a:ext cx="674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off and disconnect the Raspberry Pi power source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8B6E12-7082-382D-D7A0-898FE4A65021}"/>
              </a:ext>
            </a:extLst>
          </p:cNvPr>
          <p:cNvSpPr txBox="1"/>
          <p:nvPr/>
        </p:nvSpPr>
        <p:spPr>
          <a:xfrm>
            <a:off x="44965" y="6485376"/>
            <a:ext cx="801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Connect and power on Raspberry Pi: press the button to activate the bulb</a:t>
            </a:r>
          </a:p>
        </p:txBody>
      </p:sp>
    </p:spTree>
    <p:extLst>
      <p:ext uri="{BB962C8B-B14F-4D97-AF65-F5344CB8AC3E}">
        <p14:creationId xmlns:p14="http://schemas.microsoft.com/office/powerpoint/2010/main" val="17139547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64F1-2970-D1EC-1F88-0E331ECE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6" y="63284"/>
            <a:ext cx="11614484" cy="103996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3600" dirty="0"/>
              <a:t>Module 3:  Develop the software to control the “smart” bulb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0B407-F71F-65A9-69C8-BFACFD19D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01" y="1668052"/>
            <a:ext cx="4783731" cy="4351338"/>
          </a:xfrm>
        </p:spPr>
        <p:txBody>
          <a:bodyPr/>
          <a:lstStyle/>
          <a:p>
            <a:r>
              <a:rPr lang="en-US" dirty="0"/>
              <a:t>Prerequisites: </a:t>
            </a:r>
          </a:p>
          <a:p>
            <a:pPr lvl="1"/>
            <a:r>
              <a:rPr lang="en-US" dirty="0"/>
              <a:t>Download and install Visual studio code for Windows:</a:t>
            </a:r>
          </a:p>
          <a:p>
            <a:pPr lvl="2"/>
            <a:r>
              <a:rPr lang="en-US" dirty="0">
                <a:hlinkClick r:id="rId2"/>
              </a:rPr>
              <a:t>https://code.visualstudio.com/download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5FFFB-F0FA-7260-9192-1DF992050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60" y="1312269"/>
            <a:ext cx="6287134" cy="53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2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6BE9-34D8-FDBC-B181-CDF539C1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9" y="153192"/>
            <a:ext cx="1189149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Download the smart bulb source code from GitHub: </a:t>
            </a:r>
            <a:r>
              <a:rPr lang="en-US" sz="4000" dirty="0">
                <a:hlinkClick r:id="rId2"/>
              </a:rPr>
              <a:t>https://github.com/mwcorley79/smartbulb</a:t>
            </a:r>
            <a:r>
              <a:rPr lang="en-US" sz="40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38A0-4476-6494-44DC-43EB0792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70" y="1690687"/>
            <a:ext cx="5437338" cy="4802187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Choose  “</a:t>
            </a:r>
            <a:r>
              <a:rPr lang="en-US" sz="2400" dirty="0" err="1"/>
              <a:t>Code”</a:t>
            </a:r>
            <a:r>
              <a:rPr lang="en-US" sz="2400" dirty="0" err="1">
                <a:sym typeface="Wingdings" panose="05000000000000000000" pitchFamily="2" charset="2"/>
              </a:rPr>
              <a:t></a:t>
            </a:r>
            <a:r>
              <a:rPr lang="en-US" sz="2400" dirty="0" err="1"/>
              <a:t>”Download</a:t>
            </a:r>
            <a:r>
              <a:rPr lang="en-US" sz="2400" dirty="0"/>
              <a:t> Zip”, and save the zip to the Desktop on the laptop</a:t>
            </a:r>
          </a:p>
          <a:p>
            <a:endParaRPr lang="en-US" sz="2400" dirty="0"/>
          </a:p>
          <a:p>
            <a:r>
              <a:rPr lang="en-US" sz="2400" dirty="0"/>
              <a:t>Extract the zip to the desktop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7D21-1FBA-BD9A-C89B-56DDE45F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07" y="1870681"/>
            <a:ext cx="6036589" cy="46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9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5415-098D-1442-A860-1DC144C7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5" y="74180"/>
            <a:ext cx="11838709" cy="815282"/>
          </a:xfrm>
        </p:spPr>
        <p:txBody>
          <a:bodyPr>
            <a:normAutofit/>
          </a:bodyPr>
          <a:lstStyle/>
          <a:p>
            <a:r>
              <a:rPr lang="en-US" sz="4000" dirty="0"/>
              <a:t>Project: Develop an IoT “Smart” Light bulb from scratch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1FED-7A77-C344-D440-255EF373A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375" y="1002665"/>
            <a:ext cx="10515600" cy="4351338"/>
          </a:xfrm>
        </p:spPr>
        <p:txBody>
          <a:bodyPr/>
          <a:lstStyle/>
          <a:p>
            <a:r>
              <a:rPr lang="en-US" dirty="0"/>
              <a:t>Develop the hardware:</a:t>
            </a:r>
          </a:p>
          <a:p>
            <a:pPr lvl="1"/>
            <a:r>
              <a:rPr lang="en-US" dirty="0"/>
              <a:t>Design and implement an electronic circuit required to remotely control the operation of an ordinary table lamp</a:t>
            </a:r>
          </a:p>
          <a:p>
            <a:r>
              <a:rPr lang="en-US" dirty="0"/>
              <a:t>Develop the software </a:t>
            </a:r>
          </a:p>
          <a:p>
            <a:pPr lvl="1"/>
            <a:r>
              <a:rPr lang="en-US" dirty="0"/>
              <a:t> Design and implement a web (front-end) user interface to drive a light bulb</a:t>
            </a:r>
          </a:p>
          <a:p>
            <a:pPr lvl="1"/>
            <a:r>
              <a:rPr lang="en-US" dirty="0"/>
              <a:t>Design and implement electronic circuit (the IoT hardware) to control the lamp</a:t>
            </a:r>
          </a:p>
          <a:p>
            <a:pPr lvl="2"/>
            <a:r>
              <a:rPr lang="en-US" dirty="0"/>
              <a:t>Use MQTT protocol to make the software and hardware communicate.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35D2-FFEB-162C-FAC3-CFD79BDBF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9DD5-0D3B-2AF9-D64C-AE2DDB15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69" y="1690688"/>
            <a:ext cx="4540723" cy="48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65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92" y="0"/>
            <a:ext cx="10515600" cy="62959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Secure copy: </a:t>
            </a:r>
            <a:r>
              <a:rPr lang="en-US" dirty="0" err="1"/>
              <a:t>scp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3" y="948296"/>
            <a:ext cx="64275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SCP to move the python script (representing the backend) to the Raspberry:  </a:t>
            </a:r>
            <a:r>
              <a:rPr lang="en-US" i="1" dirty="0">
                <a:solidFill>
                  <a:srgbClr val="0070C0"/>
                </a:solidFill>
              </a:rPr>
              <a:t>smartbulb.py</a:t>
            </a:r>
          </a:p>
          <a:p>
            <a:pPr lvl="1"/>
            <a:r>
              <a:rPr lang="en-US" dirty="0"/>
              <a:t>Interfaces through the GPIO header, to control the desk lamp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terminal (in Windows or in 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start an SSH session with Raspberry Pi:</a:t>
            </a:r>
          </a:p>
          <a:p>
            <a:pPr lvl="3"/>
            <a:r>
              <a:rPr lang="en-US" sz="1800" dirty="0"/>
              <a:t>Enter command:  </a:t>
            </a:r>
            <a:r>
              <a:rPr lang="en-US" sz="1800" i="1" dirty="0">
                <a:solidFill>
                  <a:schemeClr val="accent1"/>
                </a:solidFill>
              </a:rPr>
              <a:t>ssh pi@{teamname}</a:t>
            </a:r>
            <a:r>
              <a:rPr lang="en-US" sz="1800" i="1" dirty="0" err="1">
                <a:solidFill>
                  <a:schemeClr val="accent1"/>
                </a:solidFill>
              </a:rPr>
              <a:t>pi.local</a:t>
            </a:r>
            <a:r>
              <a:rPr lang="en-US" sz="1800" i="1" dirty="0">
                <a:solidFill>
                  <a:schemeClr val="accent1"/>
                </a:solidFill>
              </a:rPr>
              <a:t>   </a:t>
            </a:r>
            <a:r>
              <a:rPr lang="en-US" sz="1800" dirty="0"/>
              <a:t>-  replace {teamname} with corresponding team name: example Team: “Viper”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en-US" dirty="0">
                <a:sym typeface="Wingdings" panose="05000000000000000000" pitchFamily="2" charset="2"/>
              </a:rPr>
              <a:t>Create a new folder to for the python script:</a:t>
            </a:r>
          </a:p>
          <a:p>
            <a:pPr lvl="5"/>
            <a:r>
              <a:rPr lang="en-US" dirty="0"/>
              <a:t>Issue the command:</a:t>
            </a:r>
          </a:p>
          <a:p>
            <a:pPr lvl="6"/>
            <a:r>
              <a:rPr lang="en-US" dirty="0">
                <a:solidFill>
                  <a:schemeClr val="accent6"/>
                </a:solidFill>
              </a:rPr>
              <a:t>mkdir ~/smartbulb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549D2-1E62-5D8D-9C94-D36E43CF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85" y="1189530"/>
            <a:ext cx="5304915" cy="32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8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copy: </a:t>
            </a:r>
            <a:r>
              <a:rPr lang="en-US" dirty="0" err="1"/>
              <a:t>scp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SCP to move the python script (representing the backend) to the Raspberry:  </a:t>
            </a:r>
            <a:r>
              <a:rPr lang="en-US" i="1" dirty="0">
                <a:solidFill>
                  <a:srgbClr val="0070C0"/>
                </a:solidFill>
              </a:rPr>
              <a:t>smartbulb.py</a:t>
            </a:r>
          </a:p>
          <a:p>
            <a:pPr lvl="1"/>
            <a:r>
              <a:rPr lang="en-US" dirty="0"/>
              <a:t>Interfaces through the GPIO header, to control the desk lamp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terminal (in Windows or in 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start an SSH session with Raspberry Pi:</a:t>
            </a:r>
          </a:p>
          <a:p>
            <a:pPr lvl="3"/>
            <a:r>
              <a:rPr lang="en-US" sz="1800" dirty="0"/>
              <a:t>Enter command:  </a:t>
            </a:r>
            <a:r>
              <a:rPr lang="en-US" sz="1800" i="1" dirty="0">
                <a:solidFill>
                  <a:schemeClr val="accent1"/>
                </a:solidFill>
              </a:rPr>
              <a:t>ssh pi@{teamname}</a:t>
            </a:r>
            <a:r>
              <a:rPr lang="en-US" sz="1800" i="1" dirty="0" err="1">
                <a:solidFill>
                  <a:schemeClr val="accent1"/>
                </a:solidFill>
              </a:rPr>
              <a:t>pi.local</a:t>
            </a:r>
            <a:r>
              <a:rPr lang="en-US" sz="1800" i="1" dirty="0">
                <a:solidFill>
                  <a:schemeClr val="accent1"/>
                </a:solidFill>
              </a:rPr>
              <a:t>   </a:t>
            </a:r>
            <a:r>
              <a:rPr lang="en-US" sz="1800" dirty="0"/>
              <a:t>-  replace {teamname} with corresponding team name: example Team: “Viper”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en-US" dirty="0">
                <a:sym typeface="Wingdings" panose="05000000000000000000" pitchFamily="2" charset="2"/>
              </a:rPr>
              <a:t>Create a new folder to for the python script:</a:t>
            </a:r>
          </a:p>
          <a:p>
            <a:pPr lvl="5"/>
            <a:r>
              <a:rPr lang="en-US" dirty="0"/>
              <a:t>Issue the command:</a:t>
            </a:r>
          </a:p>
          <a:p>
            <a:pPr lvl="6"/>
            <a:r>
              <a:rPr lang="en-US" dirty="0">
                <a:solidFill>
                  <a:schemeClr val="accent6"/>
                </a:solidFill>
              </a:rPr>
              <a:t>mkdir ~/smartbulb</a:t>
            </a:r>
            <a:endParaRPr lang="en-US" dirty="0"/>
          </a:p>
          <a:p>
            <a:pPr lvl="2"/>
            <a:r>
              <a:rPr lang="en-US" dirty="0"/>
              <a:t>Open another new terminal</a:t>
            </a:r>
          </a:p>
          <a:p>
            <a:pPr lvl="3"/>
            <a:r>
              <a:rPr lang="en-US" dirty="0"/>
              <a:t> Navigate “smartbulb”  project folder and issue the following command: </a:t>
            </a:r>
          </a:p>
          <a:p>
            <a:pPr lvl="4"/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scp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.\smart_bulb.py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username@ip-address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:~/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smart_bulb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dirty="0"/>
          </a:p>
          <a:p>
            <a:pPr lvl="1"/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CE46A-FAD5-8DB2-A206-5A81CE38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23" y="3429000"/>
            <a:ext cx="10174120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20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99B4-255E-E316-99FF-A34C926B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python MQTT client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365F-AEB0-CDCE-E4DC-1D25CDB55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pip3 install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paho-mqtt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=1.6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6F883-5D61-4A81-471B-1B6ACEF3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14" y="2963667"/>
            <a:ext cx="8926171" cy="2191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0BE2C-AFBF-84A7-88D4-15221517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91" y="4001294"/>
            <a:ext cx="9240540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6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F8AA-168C-1230-F4E7-97C08A58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219A7-714B-3722-E062-6DF295C2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5" y="1436387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https://www.raspberrypi.com/for-home/</a:t>
            </a:r>
          </a:p>
          <a:p>
            <a:r>
              <a:rPr lang="en-US" dirty="0">
                <a:hlinkClick r:id="rId2"/>
              </a:rPr>
              <a:t>https://www.raspberrypi.com/for-in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https://www.youtube.com/watch?v=eZ74x6dVYes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https://www.youtube.com/watch?v=p40OetppIDg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https://randomnerdtutorials.com/getting-started-with-raspberry-pi/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https://socialcompare.com/en/comparison/raspberrypi-models-comparison</a:t>
            </a:r>
            <a:endParaRPr lang="en-US" dirty="0"/>
          </a:p>
          <a:p>
            <a:r>
              <a:rPr lang="en-US" dirty="0">
                <a:hlinkClick r:id="rId7"/>
              </a:rPr>
              <a:t>Let's Learn .NET - IoT (Internet of Things) (youtube.com)</a:t>
            </a:r>
            <a:r>
              <a:rPr lang="en-US" dirty="0"/>
              <a:t>  3:22 and 14:30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77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815F-1D63-001A-BD9C-D99FA760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52" y="2244166"/>
            <a:ext cx="10968613" cy="1325563"/>
          </a:xfrm>
        </p:spPr>
        <p:txBody>
          <a:bodyPr/>
          <a:lstStyle/>
          <a:p>
            <a:r>
              <a:rPr lang="en-US" dirty="0"/>
              <a:t>Module 1: Provisioning the Raspberry Pi for Use</a:t>
            </a:r>
          </a:p>
        </p:txBody>
      </p:sp>
    </p:spTree>
    <p:extLst>
      <p:ext uri="{BB962C8B-B14F-4D97-AF65-F5344CB8AC3E}">
        <p14:creationId xmlns:p14="http://schemas.microsoft.com/office/powerpoint/2010/main" val="300428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4082-12DB-11DD-17BB-483ED1EA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25" y="157307"/>
            <a:ext cx="10515600" cy="1325563"/>
          </a:xfrm>
        </p:spPr>
        <p:txBody>
          <a:bodyPr/>
          <a:lstStyle/>
          <a:p>
            <a:r>
              <a:rPr lang="en-US" dirty="0"/>
              <a:t>Install and Configure the Operating System (OS) and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9292-6D2C-F71F-C0B9-CCA02570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Download and Install Raspberry Pi OS using Raspberry Pi Imager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https://www.raspberrypi.com/software/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Insert micro-SD card  into USB card reader and run the imager tool. See screen shots below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7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61FF-036F-8F8A-2EFE-EF03B0DC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06" y="88629"/>
            <a:ext cx="11770148" cy="524337"/>
          </a:xfrm>
        </p:spPr>
        <p:txBody>
          <a:bodyPr>
            <a:normAutofit fontScale="90000"/>
          </a:bodyPr>
          <a:lstStyle/>
          <a:p>
            <a:r>
              <a:rPr lang="en-US" dirty="0"/>
              <a:t>Write the Operating System (OS) Image to the SD card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465E7-12AB-8978-7E5C-BEFBA350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91" y="2132255"/>
            <a:ext cx="5657663" cy="39704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CE2BDF-6646-9FFA-B6DA-6ABE673F588B}"/>
              </a:ext>
            </a:extLst>
          </p:cNvPr>
          <p:cNvSpPr/>
          <p:nvPr/>
        </p:nvSpPr>
        <p:spPr>
          <a:xfrm rot="2639818">
            <a:off x="6111557" y="257425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AA698-FBE4-DCF9-189B-74FF5B14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89" y="3923071"/>
            <a:ext cx="4817147" cy="2906249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EA9E373-2B5D-C1BA-6311-3C1F3474371A}"/>
              </a:ext>
            </a:extLst>
          </p:cNvPr>
          <p:cNvSpPr/>
          <p:nvPr/>
        </p:nvSpPr>
        <p:spPr>
          <a:xfrm>
            <a:off x="9975841" y="1079124"/>
            <a:ext cx="2095313" cy="1357070"/>
          </a:xfrm>
          <a:prstGeom prst="wedgeRectCallout">
            <a:avLst>
              <a:gd name="adj1" fmla="val -152996"/>
              <a:gd name="adj2" fmla="val 927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</a:t>
            </a:r>
            <a:r>
              <a:rPr lang="en-US" b="1" dirty="0">
                <a:solidFill>
                  <a:schemeClr val="tx1"/>
                </a:solidFill>
              </a:rPr>
              <a:t>Choose OS</a:t>
            </a:r>
            <a:r>
              <a:rPr lang="en-US" dirty="0">
                <a:solidFill>
                  <a:schemeClr val="tx1"/>
                </a:solidFill>
              </a:rPr>
              <a:t>: Select Pi OS (32 bit) with desktop env.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A6CEAA4-54FA-6EA7-EB84-BD228F63625D}"/>
              </a:ext>
            </a:extLst>
          </p:cNvPr>
          <p:cNvSpPr/>
          <p:nvPr/>
        </p:nvSpPr>
        <p:spPr>
          <a:xfrm rot="19714669">
            <a:off x="1266923" y="4935168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BF9838-D6D1-3F82-F055-6E852A87DA9F}"/>
              </a:ext>
            </a:extLst>
          </p:cNvPr>
          <p:cNvSpPr/>
          <p:nvPr/>
        </p:nvSpPr>
        <p:spPr>
          <a:xfrm>
            <a:off x="6658938" y="5813713"/>
            <a:ext cx="2583385" cy="953765"/>
          </a:xfrm>
          <a:prstGeom prst="wedgeRectCallout">
            <a:avLst>
              <a:gd name="adj1" fmla="val -230409"/>
              <a:gd name="adj2" fmla="val -1383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b="1" dirty="0">
                <a:solidFill>
                  <a:schemeClr val="tx1"/>
                </a:solidFill>
              </a:rPr>
              <a:t>Storage location</a:t>
            </a:r>
            <a:r>
              <a:rPr lang="en-US" dirty="0">
                <a:solidFill>
                  <a:schemeClr val="tx1"/>
                </a:solidFill>
              </a:rPr>
              <a:t>: Select the micro- SD card from USB reader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8D34C-EED7-93F3-7B3C-FB17ECB3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0" y="1193616"/>
            <a:ext cx="4516062" cy="315197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90EB64B-A37D-B7FA-005A-E1326CD65EC4}"/>
              </a:ext>
            </a:extLst>
          </p:cNvPr>
          <p:cNvSpPr/>
          <p:nvPr/>
        </p:nvSpPr>
        <p:spPr>
          <a:xfrm>
            <a:off x="224184" y="3147072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0AB1D230-34FD-EFF2-73FA-05BC0E88F3E2}"/>
              </a:ext>
            </a:extLst>
          </p:cNvPr>
          <p:cNvSpPr/>
          <p:nvPr/>
        </p:nvSpPr>
        <p:spPr>
          <a:xfrm>
            <a:off x="5596458" y="966113"/>
            <a:ext cx="2254712" cy="1166142"/>
          </a:xfrm>
          <a:prstGeom prst="wedgeRectCallout">
            <a:avLst>
              <a:gd name="adj1" fmla="val -160357"/>
              <a:gd name="adj2" fmla="val 16071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</a:t>
            </a:r>
            <a:r>
              <a:rPr lang="en-US" b="1" dirty="0">
                <a:solidFill>
                  <a:schemeClr val="tx1"/>
                </a:solidFill>
              </a:rPr>
              <a:t>Raspberry Pi device:</a:t>
            </a:r>
            <a:r>
              <a:rPr lang="en-US" dirty="0">
                <a:solidFill>
                  <a:schemeClr val="tx1"/>
                </a:solidFill>
              </a:rPr>
              <a:t>  select your version (Pi 3)</a:t>
            </a:r>
          </a:p>
        </p:txBody>
      </p:sp>
    </p:spTree>
    <p:extLst>
      <p:ext uri="{BB962C8B-B14F-4D97-AF65-F5344CB8AC3E}">
        <p14:creationId xmlns:p14="http://schemas.microsoft.com/office/powerpoint/2010/main" val="1305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648A-5D97-1A49-2D5A-40B06573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336" y="288124"/>
            <a:ext cx="8073044" cy="854075"/>
          </a:xfrm>
        </p:spPr>
        <p:txBody>
          <a:bodyPr/>
          <a:lstStyle/>
          <a:p>
            <a:r>
              <a:rPr lang="en-US" dirty="0"/>
              <a:t>Before you proceed, Make sure….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3749F-A518-8B69-4B2E-EFF6686B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67" y="1939290"/>
            <a:ext cx="6496957" cy="455358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3FE66A8-92B6-EA64-B5E5-4D9E098E48B2}"/>
              </a:ext>
            </a:extLst>
          </p:cNvPr>
          <p:cNvSpPr/>
          <p:nvPr/>
        </p:nvSpPr>
        <p:spPr>
          <a:xfrm>
            <a:off x="9393391" y="1160205"/>
            <a:ext cx="2254712" cy="1035173"/>
          </a:xfrm>
          <a:prstGeom prst="wedgeRectCallout">
            <a:avLst>
              <a:gd name="adj1" fmla="val -350400"/>
              <a:gd name="adj2" fmla="val 207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Raspberry Pi 3 is selected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0010A94-31A2-FB54-E5E5-F67F191F1A4D}"/>
              </a:ext>
            </a:extLst>
          </p:cNvPr>
          <p:cNvSpPr/>
          <p:nvPr/>
        </p:nvSpPr>
        <p:spPr>
          <a:xfrm>
            <a:off x="9644024" y="2460329"/>
            <a:ext cx="2254712" cy="1035173"/>
          </a:xfrm>
          <a:prstGeom prst="wedgeRectCallout">
            <a:avLst>
              <a:gd name="adj1" fmla="val -293274"/>
              <a:gd name="adj2" fmla="val 863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32-bit Legacy OS w/ desktop environment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24C03A13-203A-011B-6D2D-F947BEB9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56809"/>
            <a:ext cx="1772601" cy="162098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A43326-6F55-6774-6382-CB9506A63E72}"/>
              </a:ext>
            </a:extLst>
          </p:cNvPr>
          <p:cNvSpPr/>
          <p:nvPr/>
        </p:nvSpPr>
        <p:spPr>
          <a:xfrm>
            <a:off x="9393391" y="3951077"/>
            <a:ext cx="2254712" cy="1035173"/>
          </a:xfrm>
          <a:prstGeom prst="wedgeRectCallout">
            <a:avLst>
              <a:gd name="adj1" fmla="val -149856"/>
              <a:gd name="adj2" fmla="val -27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Make sure the micro-SD card is selected as the storage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E591FC4-F120-4B17-118E-79E1B634692E}"/>
              </a:ext>
            </a:extLst>
          </p:cNvPr>
          <p:cNvSpPr/>
          <p:nvPr/>
        </p:nvSpPr>
        <p:spPr>
          <a:xfrm>
            <a:off x="9077507" y="5218586"/>
            <a:ext cx="2254712" cy="1274289"/>
          </a:xfrm>
          <a:prstGeom prst="wedgeRectCallout">
            <a:avLst>
              <a:gd name="adj1" fmla="val -153543"/>
              <a:gd name="adj2" fmla="val -125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 Only when 1,2, and 3 are verified, click “next” </a:t>
            </a:r>
          </a:p>
        </p:txBody>
      </p:sp>
    </p:spTree>
    <p:extLst>
      <p:ext uri="{BB962C8B-B14F-4D97-AF65-F5344CB8AC3E}">
        <p14:creationId xmlns:p14="http://schemas.microsoft.com/office/powerpoint/2010/main" val="1920314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4335</TotalTime>
  <Words>2769</Words>
  <Application>Microsoft Office PowerPoint</Application>
  <PresentationFormat>Widescreen</PresentationFormat>
  <Paragraphs>288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Aptos</vt:lpstr>
      <vt:lpstr>Aptos Display</vt:lpstr>
      <vt:lpstr>Arial</vt:lpstr>
      <vt:lpstr>Arial Unicode MS</vt:lpstr>
      <vt:lpstr>Consolas</vt:lpstr>
      <vt:lpstr>Wingdings</vt:lpstr>
      <vt:lpstr>Office Theme</vt:lpstr>
      <vt:lpstr>(Raspberry) PI Day</vt:lpstr>
      <vt:lpstr>Agenda  for Today…</vt:lpstr>
      <vt:lpstr>The Prototype</vt:lpstr>
      <vt:lpstr>Project: Develop an IoT “Smart” Light bulb from scratch </vt:lpstr>
      <vt:lpstr>Links</vt:lpstr>
      <vt:lpstr>Module 1: Provisioning the Raspberry Pi for Use</vt:lpstr>
      <vt:lpstr>Install and Configure the Operating System (OS) and Services</vt:lpstr>
      <vt:lpstr>Write the Operating System (OS) Image to the SD card</vt:lpstr>
      <vt:lpstr>Before you proceed, Make sure….</vt:lpstr>
      <vt:lpstr>Customize the Settings:</vt:lpstr>
      <vt:lpstr>Important!  Perform the next steps with the mentor</vt:lpstr>
      <vt:lpstr>These settings must be as specified, or your Pi will not be properly configured for the project</vt:lpstr>
      <vt:lpstr>Customize the Settings:</vt:lpstr>
      <vt:lpstr>Enable Secure Shell </vt:lpstr>
      <vt:lpstr>Customize the Settings:</vt:lpstr>
      <vt:lpstr>Wait for the OS image to be written to SD-card</vt:lpstr>
      <vt:lpstr>Start an SSH session with the Raspberry Pi</vt:lpstr>
      <vt:lpstr>Run the Raspberry Pi configuration tool to configure the services </vt:lpstr>
      <vt:lpstr>Select Configure the Interfaces:</vt:lpstr>
      <vt:lpstr>Enable SSH, VNC, and I2C</vt:lpstr>
      <vt:lpstr>Setup VNC viewer laptop PC </vt:lpstr>
      <vt:lpstr>Establish a VNC session with Raspberry PI </vt:lpstr>
      <vt:lpstr>Established VNC session:   a remote desktop experience, without the need for physical monitor and keyboard/mouse peripherals   </vt:lpstr>
      <vt:lpstr>MQTT Protocol is used to enable communication between the web (user) interface and the Raspberry PI </vt:lpstr>
      <vt:lpstr>Install Mosquitto MQTT Broker on Raspberry PI </vt:lpstr>
      <vt:lpstr>MQTT Broker configuration </vt:lpstr>
      <vt:lpstr>Interlude:   Short Linux Primer </vt:lpstr>
      <vt:lpstr>Linux Command Line </vt:lpstr>
      <vt:lpstr>Module 2: Prototyping the IoT “Smart bulb” device </vt:lpstr>
      <vt:lpstr>40-pin GPIO (general purpose input/output) Header</vt:lpstr>
      <vt:lpstr>Breadboard</vt:lpstr>
      <vt:lpstr>5v Relay Board Relay Module 1 Channel </vt:lpstr>
      <vt:lpstr>Resistor</vt:lpstr>
      <vt:lpstr>“Smart” bulb device (Fritzing circuit design concept)</vt:lpstr>
      <vt:lpstr>Completed “Smart” bulb device (hardware prototype)</vt:lpstr>
      <vt:lpstr>“Smart” bulb device (concept versus prototype)</vt:lpstr>
      <vt:lpstr>Constructing the device (electronic circuit):</vt:lpstr>
      <vt:lpstr> Module 3:  Develop the software to control the “smart” bulb</vt:lpstr>
      <vt:lpstr>Download the smart bulb source code from GitHub: https://github.com/mwcorley79/smartbulb </vt:lpstr>
      <vt:lpstr>PowerPoint Presentation</vt:lpstr>
      <vt:lpstr>Secure copy: scp</vt:lpstr>
      <vt:lpstr>Secure copy: scp</vt:lpstr>
      <vt:lpstr>Install the python MQTT client on Raspberry 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Corley</dc:creator>
  <cp:lastModifiedBy>Mike Corley</cp:lastModifiedBy>
  <cp:revision>50</cp:revision>
  <dcterms:created xsi:type="dcterms:W3CDTF">2024-02-10T17:19:41Z</dcterms:created>
  <dcterms:modified xsi:type="dcterms:W3CDTF">2024-02-22T01:09:50Z</dcterms:modified>
</cp:coreProperties>
</file>